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60"/>
  </p:notesMasterIdLst>
  <p:sldIdLst>
    <p:sldId id="256" r:id="rId2"/>
    <p:sldId id="313" r:id="rId3"/>
    <p:sldId id="292" r:id="rId4"/>
    <p:sldId id="300" r:id="rId5"/>
    <p:sldId id="316" r:id="rId6"/>
    <p:sldId id="317" r:id="rId7"/>
    <p:sldId id="276" r:id="rId8"/>
    <p:sldId id="314" r:id="rId9"/>
    <p:sldId id="318" r:id="rId10"/>
    <p:sldId id="294" r:id="rId11"/>
    <p:sldId id="258" r:id="rId12"/>
    <p:sldId id="270" r:id="rId13"/>
    <p:sldId id="295" r:id="rId14"/>
    <p:sldId id="296" r:id="rId15"/>
    <p:sldId id="261" r:id="rId16"/>
    <p:sldId id="262" r:id="rId17"/>
    <p:sldId id="264" r:id="rId18"/>
    <p:sldId id="263" r:id="rId19"/>
    <p:sldId id="265" r:id="rId20"/>
    <p:sldId id="329" r:id="rId21"/>
    <p:sldId id="301" r:id="rId22"/>
    <p:sldId id="302" r:id="rId23"/>
    <p:sldId id="303" r:id="rId24"/>
    <p:sldId id="266" r:id="rId25"/>
    <p:sldId id="321" r:id="rId26"/>
    <p:sldId id="268" r:id="rId27"/>
    <p:sldId id="326" r:id="rId28"/>
    <p:sldId id="327" r:id="rId29"/>
    <p:sldId id="267" r:id="rId30"/>
    <p:sldId id="306" r:id="rId31"/>
    <p:sldId id="325" r:id="rId32"/>
    <p:sldId id="307" r:id="rId33"/>
    <p:sldId id="290" r:id="rId34"/>
    <p:sldId id="308" r:id="rId35"/>
    <p:sldId id="297" r:id="rId36"/>
    <p:sldId id="291" r:id="rId37"/>
    <p:sldId id="304" r:id="rId38"/>
    <p:sldId id="272" r:id="rId39"/>
    <p:sldId id="305" r:id="rId40"/>
    <p:sldId id="273" r:id="rId41"/>
    <p:sldId id="289" r:id="rId42"/>
    <p:sldId id="274" r:id="rId43"/>
    <p:sldId id="275" r:id="rId44"/>
    <p:sldId id="277" r:id="rId45"/>
    <p:sldId id="278" r:id="rId46"/>
    <p:sldId id="280" r:id="rId47"/>
    <p:sldId id="322" r:id="rId48"/>
    <p:sldId id="281" r:id="rId49"/>
    <p:sldId id="282" r:id="rId50"/>
    <p:sldId id="283" r:id="rId51"/>
    <p:sldId id="319" r:id="rId52"/>
    <p:sldId id="328" r:id="rId53"/>
    <p:sldId id="284" r:id="rId54"/>
    <p:sldId id="286" r:id="rId55"/>
    <p:sldId id="310" r:id="rId56"/>
    <p:sldId id="309" r:id="rId57"/>
    <p:sldId id="323" r:id="rId58"/>
    <p:sldId id="311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14" autoAdjust="0"/>
    <p:restoredTop sz="90929"/>
  </p:normalViewPr>
  <p:slideViewPr>
    <p:cSldViewPr>
      <p:cViewPr varScale="1">
        <p:scale>
          <a:sx n="67" d="100"/>
          <a:sy n="67" d="100"/>
        </p:scale>
        <p:origin x="-7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4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DEDD80-EC87-42B4-AD95-3195D76524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984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F5374DC-CA46-4D23-9BFA-8D6AA2AA6BC4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35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C4A19E7-94CC-45D7-B832-251C18AAA806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5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07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5A9D523-618E-4B84-91F4-CD581810C2A3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Rerecord</a:t>
            </a:r>
          </a:p>
        </p:txBody>
      </p:sp>
    </p:spTree>
    <p:extLst>
      <p:ext uri="{BB962C8B-B14F-4D97-AF65-F5344CB8AC3E}">
        <p14:creationId xmlns:p14="http://schemas.microsoft.com/office/powerpoint/2010/main" val="2725051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76026C4-F735-4499-8726-F4CB6FA6ED5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56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6BFB6E4-A02E-4031-BDC2-33A5E431A60D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56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BEEB6F-42AB-4603-B049-4162EF233F7A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25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B772100-840F-4EFF-81FD-38BAA85DEEFC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66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B772100-840F-4EFF-81FD-38BAA85DEEFC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66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Rerecord n=2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DD80-EC87-42B4-AD95-3195D76524BC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72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7F3C016-927E-4711-99E5-6DA74ECD1C21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01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79EF7A1-A226-479E-828D-9D92E3154654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5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1CAD9E9-7DE0-494A-846B-B82038CC88E0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471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17E0A73-3E83-435B-A87D-5969D43CA953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41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5A855E5-F557-4560-A130-B1EB23F3C181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98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C9D2474-B860-4E1F-9ABF-C41E47147F25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08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64C9FD1-788C-4CEA-9C69-4F71C0597673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92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EBA99D3-70B7-4B9B-8F2B-EE3550A1C672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14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F3ACDE7-B255-4066-BE2D-D778245BFEAA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88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9CBD8E9-3830-407B-BAA1-C3A1C5D8E8CC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562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614D97A-48D7-443B-B117-0EBEC84A1C14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61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AEB0204-3AB3-4A1C-B24C-B943C78626BF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15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C5960C3-D4F8-4455-9399-7933632DE02C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1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D62E2BC-18E4-424F-8E96-FE781FE434A6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714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BB2A20D-2294-4ED9-90EF-DB233C1706B2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218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27EBD8B-A165-4FC3-9A45-B148944AF471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228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0FAA747-849D-40BE-9245-84C858F27407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06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70B3BB5-285B-4E37-9A36-C41502FD877B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505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483E569-B71B-40CC-92F3-410905CD8A9B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196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39A5C94-43EF-4341-84BD-D3113DE202A5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732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DD80-EC87-42B4-AD95-3195D76524BC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9557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8999EC6-0739-4290-8056-8F3DE1B2AAA7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524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A45A233-9D6D-4B65-AC1F-6835283DA2C7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964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B37CD83-37CF-412E-A1ED-03ECA1263FDD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32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2C32917-F725-492E-AC80-9BE7897895A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065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2C714DE-47A4-4766-92C3-6A1877E60EC2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54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1364FA2-706F-41B0-8AAD-D0AA1970770D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798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A852C96-31A1-419C-A76D-8DCE911B913C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869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6286D13-AD19-4A16-8A7A-A57425C7EDEE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822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20F1F53-561D-4E0B-9997-0D1AAA51FD62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591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rerecord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DD80-EC87-42B4-AD95-3195D76524BC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16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A00E339-2AA6-4C34-8274-06B104539887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62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3D61883-DFF3-4DA0-B341-9C4ACF7E7E30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76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9F7CFE0-715B-4A63-808A-0A189D57DFBC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38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94D0585-765E-40DA-874E-E5F2EE8BF7C0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82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4EDD523-6369-407B-A3CF-D45F523BB75C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35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1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84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F2AB22-878B-4D52-B6C6-BDBA4EEED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97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A1DBF-CB3B-4A82-AEC8-A8B3C07A02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68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2198E-F186-4E1C-877E-E1251DFA5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270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ED84D-D0CF-49B4-92F8-9A0C2F3FE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624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FD91B-E8F8-4C14-98B0-425E0B6CB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557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F07FF-DF02-47C2-BF21-00B0A1D3E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205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D1B92-DFB9-4024-8DFE-0484AC5E79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852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94581-1C1C-4AF3-A2A5-D314BD8EF1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430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E2460-FD80-456A-A616-9FCEFB0F8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57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8423C-FCD2-4119-B30C-624E8785F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73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7E7B9-B70E-455D-A1C8-43831886F7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11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A595A-B919-4D94-8E91-17BD584B76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32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DF1B-2C24-4A92-AF36-E5831C132B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47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FD7EC-4071-4D99-9A30-92AC5E03B8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53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441ED-9F44-4196-BB08-EC6F38739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89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1CF17D-A0CD-4DEC-B6B3-E22B5D44F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35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916CA-0E3C-4A41-8C9A-3094A13E7E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25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A05C49B-4E9F-4047-8723-88E34362BCE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8" name="Picture 20"/>
          <p:cNvSpPr>
            <a:spLocks noChangeAspect="1" noChangeArrowheads="1"/>
          </p:cNvSpPr>
          <p:nvPr/>
        </p:nvSpPr>
        <p:spPr bwMode="auto">
          <a:xfrm>
            <a:off x="7543800" y="228600"/>
            <a:ext cx="1308100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38" r:id="rId14"/>
    <p:sldLayoutId id="2147484139" r:id="rId15"/>
    <p:sldLayoutId id="2147484140" r:id="rId16"/>
    <p:sldLayoutId id="2147484141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84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84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84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84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26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27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2.e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4.emf"/><Relationship Id="rId2" Type="http://schemas.openxmlformats.org/officeDocument/2006/relationships/slideLayout" Target="../slideLayouts/slideLayout17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5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7696200" cy="11430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Chapter 1: Structure and Bonding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1B1F43-970D-42C8-AEB6-1850753B80B3}" type="slidenum">
              <a:rPr lang="en-US" altLang="en-US" sz="140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 Nucleus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3544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All of an atom’s mass is contained in the nucleus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Nuclei contain protons and neutrons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The number of protons determines the atoms atomic number </a:t>
            </a:r>
            <a:endParaRPr lang="en-US" altLang="en-US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Different numbers of neutrons create isotopes with differing masses 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600" dirty="0"/>
          </a:p>
          <a:p>
            <a:pPr lvl="3" eaLnBrk="1" hangingPunct="1">
              <a:lnSpc>
                <a:spcPct val="90000"/>
              </a:lnSpc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Examples </a:t>
            </a:r>
            <a:r>
              <a:rPr lang="en-US" altLang="en-US" sz="2400" dirty="0" smtClean="0"/>
              <a:t>of isotopes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/>
          </a:p>
          <a:p>
            <a:endParaRPr lang="en-US" altLang="en-US" sz="2800" dirty="0" smtClean="0"/>
          </a:p>
        </p:txBody>
      </p:sp>
      <p:sp>
        <p:nvSpPr>
          <p:cNvPr id="215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B03A62-F72E-432A-84B6-69F1458C26C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9000"/>
    </mc:Choice>
    <mc:Fallback>
      <p:transition advTm="139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Atomic Orbitals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2017713"/>
            <a:ext cx="5029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Electrons orbit nuclei in an area called an electron cloud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Shapes are determined mathematically through </a:t>
            </a:r>
            <a:r>
              <a:rPr lang="en-US" altLang="en-US" sz="2000" dirty="0" err="1" smtClean="0"/>
              <a:t>wavefunctions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Less of a defined flight path and more of an area of probability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600" dirty="0"/>
          </a:p>
          <a:p>
            <a:pPr lvl="2" eaLnBrk="1" hangingPunct="1">
              <a:lnSpc>
                <a:spcPct val="90000"/>
              </a:lnSpc>
            </a:pPr>
            <a:endParaRPr lang="en-US" alt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Produces </a:t>
            </a:r>
            <a:r>
              <a:rPr lang="en-US" altLang="en-US" sz="2000" dirty="0" smtClean="0"/>
              <a:t>a cloud of negative charge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 smtClean="0"/>
          </a:p>
        </p:txBody>
      </p:sp>
      <p:graphicFrame>
        <p:nvGraphicFramePr>
          <p:cNvPr id="9221" name="Object 2"/>
          <p:cNvGraphicFramePr>
            <a:graphicFrameLocks noChangeAspect="1"/>
          </p:cNvGraphicFramePr>
          <p:nvPr/>
        </p:nvGraphicFramePr>
        <p:xfrm>
          <a:off x="1066800" y="2362200"/>
          <a:ext cx="3048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4" name="CS ChemDraw Drawing" r:id="rId4" imgW="2427308" imgH="2427243" progId="ChemDraw.Document.6.0">
                  <p:embed/>
                </p:oleObj>
              </mc:Choice>
              <mc:Fallback>
                <p:oleObj name="CS ChemDraw Drawing" r:id="rId4" imgW="2427308" imgH="2427243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3048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67D030-61C2-410A-91A4-4DD5413CCBF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9000"/>
    </mc:Choice>
    <mc:Fallback>
      <p:transition advTm="99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File:S7M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743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551737" cy="4114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4 orbitals (</a:t>
            </a:r>
            <a:r>
              <a:rPr lang="en-US" altLang="en-US" sz="2800" i="1" dirty="0" err="1" smtClean="0"/>
              <a:t>s,p,d,f</a:t>
            </a:r>
            <a:r>
              <a:rPr lang="en-US" altLang="en-US" sz="2800" dirty="0" smtClean="0"/>
              <a:t>)</a:t>
            </a:r>
          </a:p>
          <a:p>
            <a:pPr lvl="1" eaLnBrk="1" hangingPunct="1"/>
            <a:r>
              <a:rPr lang="en-US" altLang="en-US" sz="2400" dirty="0" smtClean="0"/>
              <a:t>Arranged in shells (1,2,3,etc) containing an increasing number of orbitals</a:t>
            </a:r>
          </a:p>
          <a:p>
            <a:pPr lvl="2" eaLnBrk="1" hangingPunct="1"/>
            <a:endParaRPr lang="en-US" altLang="en-US" sz="2000" dirty="0" smtClean="0"/>
          </a:p>
          <a:p>
            <a:pPr lvl="2" eaLnBrk="1" hangingPunct="1"/>
            <a:endParaRPr lang="en-US" altLang="en-US" sz="2000" dirty="0"/>
          </a:p>
          <a:p>
            <a:pPr lvl="2" eaLnBrk="1" hangingPunct="1"/>
            <a:endParaRPr lang="en-US" altLang="en-US" sz="2000" dirty="0" smtClean="0"/>
          </a:p>
          <a:p>
            <a:pPr lvl="2" eaLnBrk="1" hangingPunct="1"/>
            <a:endParaRPr lang="en-US" altLang="en-US" sz="2000" dirty="0" smtClean="0"/>
          </a:p>
          <a:p>
            <a:pPr lvl="1" eaLnBrk="1" hangingPunct="1"/>
            <a:r>
              <a:rPr lang="en-US" altLang="en-US" sz="2400" dirty="0" smtClean="0"/>
              <a:t>Shells </a:t>
            </a:r>
            <a:r>
              <a:rPr lang="en-US" altLang="en-US" sz="2400" dirty="0" smtClean="0"/>
              <a:t>increase in size</a:t>
            </a:r>
          </a:p>
          <a:p>
            <a:pPr lvl="2" eaLnBrk="1" hangingPunct="1"/>
            <a:endParaRPr lang="en-US" altLang="en-US" sz="2000" dirty="0" smtClean="0"/>
          </a:p>
          <a:p>
            <a:pPr lvl="2" eaLnBrk="1" hangingPunct="1"/>
            <a:endParaRPr lang="en-US" altLang="en-US" sz="2000" dirty="0" smtClean="0"/>
          </a:p>
          <a:p>
            <a:pPr lvl="1" eaLnBrk="1" hangingPunct="1"/>
            <a:r>
              <a:rPr lang="en-US" altLang="en-US" sz="2400" dirty="0" smtClean="0"/>
              <a:t>Organic </a:t>
            </a:r>
            <a:r>
              <a:rPr lang="en-US" altLang="en-US" sz="2400" dirty="0" smtClean="0"/>
              <a:t>chemistry is primarily concerned with s and p orbital interactions</a:t>
            </a:r>
          </a:p>
          <a:p>
            <a:pPr lvl="2" eaLnBrk="1" hangingPunct="1"/>
            <a:endParaRPr lang="en-US" alt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 smtClean="0"/>
          </a:p>
        </p:txBody>
      </p:sp>
      <p:sp>
        <p:nvSpPr>
          <p:cNvPr id="2458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Atomic Orbitals</a:t>
            </a:r>
          </a:p>
        </p:txBody>
      </p:sp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6981825" y="4962525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Several s orbital shells layering together. Note that each shell is empty in the center..</a:t>
            </a:r>
          </a:p>
        </p:txBody>
      </p:sp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0550"/>
            <a:ext cx="143668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1"/>
          <p:cNvSpPr txBox="1">
            <a:spLocks noChangeArrowheads="1"/>
          </p:cNvSpPr>
          <p:nvPr/>
        </p:nvSpPr>
        <p:spPr bwMode="auto">
          <a:xfrm>
            <a:off x="0" y="4648200"/>
            <a:ext cx="167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The first photograph of a hydrogen atom was taken in May, 2013</a:t>
            </a:r>
          </a:p>
        </p:txBody>
      </p:sp>
      <p:sp>
        <p:nvSpPr>
          <p:cNvPr id="245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0BAB20-7082-41FD-90B3-369F1FE6E0D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3000"/>
    </mc:Choice>
    <mc:Fallback>
      <p:transition advTm="13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 Orbitals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5294312" cy="4114800"/>
          </a:xfrm>
        </p:spPr>
        <p:txBody>
          <a:bodyPr/>
          <a:lstStyle/>
          <a:p>
            <a:r>
              <a:rPr lang="en-US" altLang="en-US" sz="2800" dirty="0" smtClean="0"/>
              <a:t>s </a:t>
            </a:r>
            <a:r>
              <a:rPr lang="en-US" altLang="en-US" sz="2800" dirty="0" smtClean="0"/>
              <a:t>Orbital</a:t>
            </a:r>
          </a:p>
          <a:p>
            <a:endParaRPr lang="en-US" altLang="en-US" sz="2800" dirty="0"/>
          </a:p>
          <a:p>
            <a:endParaRPr lang="en-US" altLang="en-US" sz="2800" dirty="0" smtClean="0"/>
          </a:p>
          <a:p>
            <a:endParaRPr lang="en-US" altLang="en-US" sz="2800" dirty="0"/>
          </a:p>
          <a:p>
            <a:endParaRPr lang="en-US" altLang="en-US" sz="2800" dirty="0" smtClean="0"/>
          </a:p>
          <a:p>
            <a:endParaRPr lang="en-US" altLang="en-US" sz="2800" dirty="0"/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Group </a:t>
            </a:r>
            <a:r>
              <a:rPr lang="en-US" altLang="en-US" sz="2800" dirty="0" smtClean="0"/>
              <a:t>1A and 2A </a:t>
            </a:r>
            <a:r>
              <a:rPr lang="en-US" altLang="en-US" sz="2800" dirty="0" smtClean="0"/>
              <a:t>elements</a:t>
            </a:r>
          </a:p>
        </p:txBody>
      </p:sp>
      <p:graphicFrame>
        <p:nvGraphicFramePr>
          <p:cNvPr id="11268" name="Object 1"/>
          <p:cNvGraphicFramePr>
            <a:graphicFrameLocks noChangeAspect="1"/>
          </p:cNvGraphicFramePr>
          <p:nvPr/>
        </p:nvGraphicFramePr>
        <p:xfrm>
          <a:off x="6496050" y="2514600"/>
          <a:ext cx="2571750" cy="25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3" name="CS ChemDraw Drawing" r:id="rId3" imgW="3161817" imgH="3160382" progId="ChemDraw.Document.6.0">
                  <p:embed/>
                </p:oleObj>
              </mc:Choice>
              <mc:Fallback>
                <p:oleObj name="CS ChemDraw Drawing" r:id="rId3" imgW="3161817" imgH="3160382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2514600"/>
                        <a:ext cx="2571750" cy="257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0B3F3B-B8B7-422F-9DAF-1A4AF8CC982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3000"/>
    </mc:Choice>
    <mc:Fallback>
      <p:transition advTm="6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21"/>
          <a:stretch>
            <a:fillRect/>
          </a:stretch>
        </p:blipFill>
        <p:spPr bwMode="auto">
          <a:xfrm>
            <a:off x="5105400" y="3124200"/>
            <a:ext cx="2066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 Orbitals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4956175" cy="4114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P Orbitals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Group </a:t>
            </a:r>
            <a:r>
              <a:rPr lang="en-US" altLang="en-US" sz="2400" dirty="0" smtClean="0"/>
              <a:t>3A-8A elements</a:t>
            </a: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1990725"/>
            <a:ext cx="18034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828800"/>
            <a:ext cx="3638550" cy="4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60207A-E7F3-4857-B1BC-CFC77D15665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8000"/>
    </mc:Choice>
    <mc:Fallback>
      <p:transition advTm="118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 Configurations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Electrons in an atom occupy specific shells and orbitals</a:t>
            </a:r>
          </a:p>
          <a:p>
            <a:pPr lvl="1" eaLnBrk="1" hangingPunct="1"/>
            <a:r>
              <a:rPr lang="en-US" altLang="en-US" sz="2000" dirty="0" smtClean="0"/>
              <a:t>Written as a series of filled orbitals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Electrons </a:t>
            </a:r>
            <a:r>
              <a:rPr lang="en-US" altLang="en-US" sz="2400" dirty="0" smtClean="0"/>
              <a:t>take the lowest energy arrangement</a:t>
            </a:r>
          </a:p>
          <a:p>
            <a:pPr lvl="1" eaLnBrk="1" hangingPunct="1"/>
            <a:r>
              <a:rPr lang="en-US" altLang="en-US" sz="2000" dirty="0" smtClean="0"/>
              <a:t>Ground-state electron </a:t>
            </a:r>
            <a:r>
              <a:rPr lang="en-US" altLang="en-US" sz="2000" dirty="0" smtClean="0"/>
              <a:t>configuration</a:t>
            </a:r>
          </a:p>
          <a:p>
            <a:pPr marL="457200" lvl="1" indent="0" eaLnBrk="1" hangingPunct="1">
              <a:buNone/>
            </a:pPr>
            <a:endParaRPr lang="en-US" altLang="en-US" sz="2000" dirty="0" smtClean="0"/>
          </a:p>
          <a:p>
            <a:pPr lvl="1" eaLnBrk="1" hangingPunct="1"/>
            <a:r>
              <a:rPr lang="en-US" altLang="en-US" sz="2000" dirty="0" smtClean="0"/>
              <a:t>Higher </a:t>
            </a:r>
            <a:r>
              <a:rPr lang="en-US" altLang="en-US" sz="2000" dirty="0" smtClean="0"/>
              <a:t>energy electron arrangements exists, but require an influx of </a:t>
            </a:r>
            <a:r>
              <a:rPr lang="en-US" altLang="en-US" sz="2000" dirty="0" smtClean="0"/>
              <a:t>energy</a:t>
            </a:r>
          </a:p>
          <a:p>
            <a:pPr lvl="1" eaLnBrk="1" hangingPunct="1"/>
            <a:endParaRPr lang="en-US" altLang="en-US" sz="2000" dirty="0" smtClean="0"/>
          </a:p>
          <a:p>
            <a:pPr eaLnBrk="1" hangingPunct="1"/>
            <a:r>
              <a:rPr lang="en-US" altLang="en-US" sz="2400" dirty="0" smtClean="0"/>
              <a:t>The </a:t>
            </a:r>
            <a:r>
              <a:rPr lang="en-US" altLang="en-US" sz="2400" dirty="0" smtClean="0"/>
              <a:t>arrangement of all electrons around an atom determines its properties</a:t>
            </a:r>
          </a:p>
          <a:p>
            <a:pPr lvl="1" eaLnBrk="1" hangingPunct="1"/>
            <a:endParaRPr lang="en-US" altLang="en-US" sz="2000" dirty="0" smtClean="0"/>
          </a:p>
          <a:p>
            <a:pPr eaLnBrk="1" hangingPunct="1"/>
            <a:endParaRPr lang="en-US" altLang="en-US" sz="2400" dirty="0" smtClean="0"/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1D4B32-3E94-4D0C-9526-A666D498ECC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8000"/>
    </mc:Choice>
    <mc:Fallback>
      <p:transition advTm="138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Aufbau Principle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17713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From German for “building-up”</a:t>
            </a:r>
          </a:p>
          <a:p>
            <a:pPr eaLnBrk="1" hangingPunct="1"/>
            <a:r>
              <a:rPr lang="en-US" altLang="en-US" sz="2800" dirty="0" smtClean="0"/>
              <a:t>Lowest energy orbitals fill first</a:t>
            </a:r>
          </a:p>
          <a:p>
            <a:pPr lvl="1" eaLnBrk="1" hangingPunct="1"/>
            <a:endParaRPr lang="en-US" altLang="en-US" sz="2400" baseline="30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baseline="30000" dirty="0" smtClean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717800" y="623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43000" y="4648200"/>
            <a:ext cx="7467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84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84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84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84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84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84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84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84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800" kern="0" dirty="0" smtClean="0"/>
              <a:t>The periodic table is arranged to reflect the filling of electron orbitals</a:t>
            </a:r>
          </a:p>
          <a:p>
            <a:pPr eaLnBrk="1" hangingPunct="1">
              <a:buFont typeface="Wingdings" pitchFamily="84" charset="2"/>
              <a:buNone/>
              <a:defRPr/>
            </a:pPr>
            <a:endParaRPr lang="en-US" sz="2800" kern="0" baseline="30000" dirty="0" smtClean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3429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CA14F9-3158-4589-96B6-0CD5475D1C8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61000"/>
    </mc:Choice>
    <mc:Fallback>
      <p:transition advTm="16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Hund’s Rule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Electrons exert a repulsive force on each other</a:t>
            </a:r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  <a:p>
            <a:pPr eaLnBrk="1" hangingPunct="1"/>
            <a:r>
              <a:rPr lang="en-US" altLang="en-US" sz="2400" dirty="0" smtClean="0"/>
              <a:t>Electrons with the same spin fill all unoccupied orbitals first</a:t>
            </a:r>
          </a:p>
          <a:p>
            <a:pPr lvl="1" eaLnBrk="1" hangingPunct="1"/>
            <a:r>
              <a:rPr lang="en-US" altLang="en-US" sz="2000" dirty="0" smtClean="0"/>
              <a:t>Half-filled orbitals are preferred and stable</a:t>
            </a:r>
          </a:p>
          <a:p>
            <a:pPr lvl="1" eaLnBrk="1" hangingPunct="1"/>
            <a:r>
              <a:rPr lang="en-US" altLang="en-US" sz="2000" dirty="0" smtClean="0"/>
              <a:t>Higher spin state forces electrons to double up</a:t>
            </a:r>
          </a:p>
        </p:txBody>
      </p:sp>
      <p:pic>
        <p:nvPicPr>
          <p:cNvPr id="32772" name="Picture 6" descr="Hund,Friedrich 1920er Göttin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10477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-14288" y="4191000"/>
            <a:ext cx="13096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Freidrich Hund published over 250 papers on quantum theory.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He is most recognized for his contributions in describing the structure of the atom.</a:t>
            </a:r>
          </a:p>
        </p:txBody>
      </p:sp>
      <p:sp>
        <p:nvSpPr>
          <p:cNvPr id="3277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20491C-B9E7-487D-A836-02803E4A7F3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8000"/>
    </mc:Choice>
    <mc:Fallback>
      <p:transition advTm="48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Pauli Exclusion Principle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133600"/>
            <a:ext cx="7772400" cy="19812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Electrons rotate around an axis</a:t>
            </a:r>
          </a:p>
          <a:p>
            <a:pPr lvl="1" eaLnBrk="1" hangingPunct="1"/>
            <a:r>
              <a:rPr lang="en-US" altLang="en-US" sz="2000" dirty="0" smtClean="0"/>
              <a:t>Produces a spin magnetic moment</a:t>
            </a:r>
          </a:p>
          <a:p>
            <a:pPr lvl="1" eaLnBrk="1" hangingPunct="1"/>
            <a:r>
              <a:rPr lang="en-US" altLang="en-US" sz="2000" dirty="0" smtClean="0"/>
              <a:t>Magnitude of ½ and direction either “up” or “down” direction</a:t>
            </a:r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  <a:p>
            <a:pPr eaLnBrk="1" hangingPunct="1"/>
            <a:r>
              <a:rPr lang="en-US" altLang="en-US" sz="2400" dirty="0" smtClean="0"/>
              <a:t>No two electrons with the same spin may occupy the same </a:t>
            </a:r>
            <a:r>
              <a:rPr lang="en-US" altLang="en-US" sz="2400" dirty="0" smtClean="0"/>
              <a:t>orbital</a:t>
            </a:r>
            <a:endParaRPr lang="en-US" altLang="en-US" sz="2400" dirty="0" smtClean="0"/>
          </a:p>
        </p:txBody>
      </p:sp>
      <p:pic>
        <p:nvPicPr>
          <p:cNvPr id="34820" name="Picture 6" descr="Wolfgang Pauli ETH-Bib Portr 01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957513"/>
            <a:ext cx="9715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-57150" y="4419600"/>
            <a:ext cx="1292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Wolfgang Pauli was awarded the Nobel Prize in physics for his pioneering work in quantum physics.</a:t>
            </a:r>
          </a:p>
        </p:txBody>
      </p:sp>
      <p:sp>
        <p:nvSpPr>
          <p:cNvPr id="3482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B4BDE1-8190-44BA-A117-8995B2E329E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0000"/>
    </mc:Choice>
    <mc:Fallback>
      <p:transition advTm="8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Filling Electron Shells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Start with nearest noble gas in []</a:t>
            </a:r>
          </a:p>
          <a:p>
            <a:pPr lvl="1" eaLnBrk="1" hangingPunct="1"/>
            <a:r>
              <a:rPr lang="en-US" altLang="en-US" dirty="0" smtClean="0"/>
              <a:t>[He], [Ne], </a:t>
            </a:r>
            <a:r>
              <a:rPr lang="en-US" altLang="en-US" dirty="0" err="1" smtClean="0"/>
              <a:t>etc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Fill with the period’s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shell first</a:t>
            </a:r>
          </a:p>
          <a:p>
            <a:pPr eaLnBrk="1" hangingPunct="1"/>
            <a:r>
              <a:rPr lang="en-US" altLang="en-US" dirty="0" smtClean="0"/>
              <a:t>Continue to fill according to </a:t>
            </a:r>
            <a:r>
              <a:rPr lang="en-US" altLang="en-US" dirty="0" err="1" smtClean="0"/>
              <a:t>Aufbau</a:t>
            </a:r>
            <a:r>
              <a:rPr lang="en-US" altLang="en-US" dirty="0" smtClean="0"/>
              <a:t> Principle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   C                        P                        S</a:t>
            </a:r>
            <a:r>
              <a:rPr lang="en-US" altLang="en-US" baseline="30000" dirty="0" smtClean="0"/>
              <a:t>2-</a:t>
            </a:r>
            <a:r>
              <a:rPr lang="en-US" altLang="en-US" dirty="0" smtClean="0"/>
              <a:t>        </a:t>
            </a:r>
          </a:p>
        </p:txBody>
      </p:sp>
      <p:sp>
        <p:nvSpPr>
          <p:cNvPr id="368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32E589-395C-4F67-8545-D4CA5F0C1A9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65000"/>
    </mc:Choice>
    <mc:Fallback>
      <p:transition advTm="16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</a:p>
          <a:p>
            <a:r>
              <a:rPr lang="en-US" altLang="en-US" smtClean="0"/>
              <a:t>Structure of the atom</a:t>
            </a:r>
          </a:p>
          <a:p>
            <a:pPr lvl="1"/>
            <a:r>
              <a:rPr lang="en-US" altLang="en-US" smtClean="0"/>
              <a:t>Electron orbitals and configurations</a:t>
            </a:r>
          </a:p>
          <a:p>
            <a:r>
              <a:rPr lang="en-US" altLang="en-US" smtClean="0"/>
              <a:t>Chemical bonding</a:t>
            </a:r>
          </a:p>
          <a:p>
            <a:pPr lvl="1"/>
            <a:r>
              <a:rPr lang="en-US" altLang="en-US" smtClean="0"/>
              <a:t>Valence bond theory</a:t>
            </a:r>
          </a:p>
          <a:p>
            <a:pPr lvl="1"/>
            <a:r>
              <a:rPr lang="en-US" altLang="en-US" smtClean="0"/>
              <a:t>Molecular orbital theory</a:t>
            </a:r>
          </a:p>
          <a:p>
            <a:r>
              <a:rPr lang="en-US" altLang="en-US" smtClean="0"/>
              <a:t>Hybridization</a:t>
            </a:r>
          </a:p>
          <a:p>
            <a:r>
              <a:rPr lang="en-US" altLang="en-US" smtClean="0"/>
              <a:t>Drawing molecules</a:t>
            </a: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7713E0-15BF-481F-810D-0C8056D0D93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6000"/>
    </mc:Choice>
    <mc:Fallback>
      <p:transition advClick="0" advTm="36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Filling Electron Shells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Give the following electron configuration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None/>
            </a:pPr>
            <a:r>
              <a:rPr lang="en-US" altLang="en-US" dirty="0" smtClean="0"/>
              <a:t>   </a:t>
            </a:r>
            <a:r>
              <a:rPr lang="en-US" altLang="en-US" dirty="0"/>
              <a:t>I</a:t>
            </a:r>
            <a:r>
              <a:rPr lang="en-US" altLang="en-US" baseline="30000" dirty="0" smtClean="0"/>
              <a:t>-</a:t>
            </a:r>
            <a:r>
              <a:rPr lang="en-US" altLang="en-US" dirty="0" smtClean="0"/>
              <a:t>                       Si</a:t>
            </a:r>
          </a:p>
        </p:txBody>
      </p:sp>
      <p:sp>
        <p:nvSpPr>
          <p:cNvPr id="368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32E589-395C-4F67-8545-D4CA5F0C1A9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2117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65000"/>
    </mc:Choice>
    <mc:Fallback>
      <p:transition advTm="16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Quantum Numbers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6742112" cy="4114800"/>
          </a:xfrm>
        </p:spPr>
        <p:txBody>
          <a:bodyPr/>
          <a:lstStyle/>
          <a:p>
            <a:r>
              <a:rPr lang="en-US" altLang="en-US" sz="2400" dirty="0" smtClean="0"/>
              <a:t>An electron’s position in an atomic orbital is defined by its quantum number</a:t>
            </a:r>
          </a:p>
          <a:p>
            <a:pPr lvl="1"/>
            <a:r>
              <a:rPr lang="en-US" altLang="en-US" sz="2000" dirty="0" smtClean="0"/>
              <a:t>n = Principle quantum number (1, 2, 3, </a:t>
            </a:r>
            <a:r>
              <a:rPr lang="en-US" altLang="en-US" sz="2000" dirty="0" err="1" smtClean="0"/>
              <a:t>etc</a:t>
            </a:r>
            <a:r>
              <a:rPr lang="en-US" altLang="en-US" sz="2000" dirty="0" smtClean="0"/>
              <a:t>)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l </a:t>
            </a:r>
            <a:r>
              <a:rPr lang="en-US" altLang="en-US" sz="2000" dirty="0" smtClean="0"/>
              <a:t>= Angular quantum number (0, 1, 2…n-1)</a:t>
            </a:r>
          </a:p>
          <a:p>
            <a:pPr lvl="1"/>
            <a:endParaRPr lang="en-US" altLang="en-US" sz="2000" dirty="0" smtClean="0"/>
          </a:p>
          <a:p>
            <a:pPr lvl="1"/>
            <a:endParaRPr lang="en-US" altLang="en-US" sz="2000" dirty="0"/>
          </a:p>
          <a:p>
            <a:pPr lvl="1"/>
            <a:r>
              <a:rPr lang="en-US" altLang="en-US" sz="2000" dirty="0" smtClean="0"/>
              <a:t>m</a:t>
            </a:r>
            <a:r>
              <a:rPr lang="en-US" altLang="en-US" sz="2000" baseline="-25000" dirty="0" smtClean="0"/>
              <a:t>l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= Magnetic quantum number (-l, -l+1…0…l-1, l)</a:t>
            </a:r>
          </a:p>
          <a:p>
            <a:pPr lvl="1"/>
            <a:endParaRPr lang="en-US" altLang="en-US" sz="2000" dirty="0" smtClean="0"/>
          </a:p>
          <a:p>
            <a:pPr lvl="1"/>
            <a:endParaRPr lang="en-US" altLang="en-US" sz="2000" dirty="0"/>
          </a:p>
          <a:p>
            <a:pPr lvl="1"/>
            <a:r>
              <a:rPr lang="en-US" altLang="en-US" sz="2000" dirty="0" err="1" smtClean="0"/>
              <a:t>m</a:t>
            </a:r>
            <a:r>
              <a:rPr lang="en-US" altLang="en-US" sz="2000" baseline="-25000" dirty="0" err="1" smtClean="0"/>
              <a:t>s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= Spin projection quantum number (+/-½)</a:t>
            </a:r>
          </a:p>
          <a:p>
            <a:pPr lvl="1"/>
            <a:endParaRPr lang="en-US" altLang="en-US" sz="2000" dirty="0" smtClean="0"/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5CE426-FC52-40D6-856B-B20F6799A58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26500"/>
    </mc:Choice>
    <mc:Fallback>
      <p:transition advTm="2265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Oxygen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Oxygen has two shells n=1, and n=2</a:t>
            </a:r>
          </a:p>
          <a:p>
            <a:pPr lvl="1"/>
            <a:r>
              <a:rPr lang="en-US" altLang="en-US" sz="2400" dirty="0" smtClean="0"/>
              <a:t>n = 1</a:t>
            </a:r>
            <a:endParaRPr lang="en-US" altLang="en-US" sz="1800" dirty="0" smtClean="0"/>
          </a:p>
          <a:p>
            <a:pPr lvl="2"/>
            <a:r>
              <a:rPr lang="en-US" altLang="en-US" sz="1800" dirty="0" smtClean="0"/>
              <a:t>l </a:t>
            </a:r>
            <a:r>
              <a:rPr lang="en-US" altLang="en-US" sz="1800" dirty="0" smtClean="0"/>
              <a:t>=</a:t>
            </a:r>
            <a:endParaRPr lang="en-US" altLang="en-US" sz="1800" dirty="0" smtClean="0"/>
          </a:p>
          <a:p>
            <a:pPr lvl="2"/>
            <a:r>
              <a:rPr lang="en-US" altLang="en-US" sz="1800" dirty="0" smtClean="0"/>
              <a:t>m</a:t>
            </a:r>
            <a:r>
              <a:rPr lang="en-US" altLang="en-US" sz="1800" baseline="-25000" dirty="0" smtClean="0"/>
              <a:t>l </a:t>
            </a:r>
            <a:r>
              <a:rPr lang="en-US" altLang="en-US" sz="1800" dirty="0" smtClean="0"/>
              <a:t>= </a:t>
            </a:r>
            <a:endParaRPr lang="en-US" altLang="en-US" sz="1800" dirty="0" smtClean="0"/>
          </a:p>
          <a:p>
            <a:pPr lvl="2"/>
            <a:r>
              <a:rPr lang="en-US" altLang="en-US" sz="1800" dirty="0" err="1" smtClean="0"/>
              <a:t>m</a:t>
            </a:r>
            <a:r>
              <a:rPr lang="en-US" altLang="en-US" sz="1800" baseline="-25000" dirty="0" err="1" smtClean="0"/>
              <a:t>s</a:t>
            </a:r>
            <a:r>
              <a:rPr lang="en-US" altLang="en-US" sz="1800" baseline="-25000" dirty="0" smtClean="0"/>
              <a:t> </a:t>
            </a:r>
            <a:r>
              <a:rPr lang="en-US" altLang="en-US" sz="1800" dirty="0" smtClean="0"/>
              <a:t>= </a:t>
            </a:r>
            <a:endParaRPr lang="en-US" altLang="en-US" sz="1800" dirty="0" smtClean="0"/>
          </a:p>
          <a:p>
            <a:pPr lvl="1"/>
            <a:r>
              <a:rPr lang="en-US" altLang="en-US" sz="2400" dirty="0" smtClean="0"/>
              <a:t>n = 2</a:t>
            </a:r>
            <a:endParaRPr lang="en-US" altLang="en-US" sz="1800" dirty="0" smtClean="0"/>
          </a:p>
          <a:p>
            <a:pPr lvl="2"/>
            <a:r>
              <a:rPr lang="en-US" altLang="en-US" sz="1800" dirty="0" smtClean="0"/>
              <a:t>l </a:t>
            </a:r>
            <a:r>
              <a:rPr lang="en-US" altLang="en-US" sz="1800" dirty="0" smtClean="0"/>
              <a:t>= </a:t>
            </a:r>
          </a:p>
          <a:p>
            <a:pPr lvl="3"/>
            <a:r>
              <a:rPr lang="en-US" altLang="en-US" sz="1400" dirty="0" smtClean="0"/>
              <a:t>m</a:t>
            </a:r>
            <a:r>
              <a:rPr lang="en-US" altLang="en-US" sz="1400" baseline="-25000" dirty="0" smtClean="0"/>
              <a:t>l </a:t>
            </a:r>
            <a:r>
              <a:rPr lang="en-US" altLang="en-US" sz="1400" dirty="0" smtClean="0"/>
              <a:t>= </a:t>
            </a:r>
          </a:p>
          <a:p>
            <a:pPr lvl="3"/>
            <a:r>
              <a:rPr lang="en-US" altLang="en-US" sz="1400" dirty="0" err="1" smtClean="0"/>
              <a:t>m</a:t>
            </a:r>
            <a:r>
              <a:rPr lang="en-US" altLang="en-US" sz="1400" baseline="-25000" dirty="0" err="1" smtClean="0"/>
              <a:t>s</a:t>
            </a:r>
            <a:r>
              <a:rPr lang="en-US" altLang="en-US" sz="1400" baseline="-25000" dirty="0" smtClean="0"/>
              <a:t> </a:t>
            </a:r>
            <a:r>
              <a:rPr lang="en-US" altLang="en-US" sz="1400" dirty="0" smtClean="0"/>
              <a:t>= </a:t>
            </a:r>
            <a:endParaRPr lang="en-US" altLang="en-US" sz="1400" dirty="0" smtClean="0"/>
          </a:p>
          <a:p>
            <a:pPr lvl="2"/>
            <a:r>
              <a:rPr lang="en-US" altLang="en-US" sz="1800" dirty="0" smtClean="0"/>
              <a:t>l = </a:t>
            </a:r>
          </a:p>
          <a:p>
            <a:pPr lvl="2"/>
            <a:r>
              <a:rPr lang="en-US" altLang="en-US" sz="1800" dirty="0" smtClean="0"/>
              <a:t>m</a:t>
            </a:r>
            <a:r>
              <a:rPr lang="en-US" altLang="en-US" sz="1800" baseline="-25000" dirty="0" smtClean="0"/>
              <a:t>l </a:t>
            </a:r>
            <a:r>
              <a:rPr lang="en-US" altLang="en-US" sz="1800" dirty="0" smtClean="0"/>
              <a:t>= </a:t>
            </a:r>
          </a:p>
          <a:p>
            <a:pPr lvl="2"/>
            <a:r>
              <a:rPr lang="en-US" altLang="en-US" sz="1800" dirty="0" err="1" smtClean="0"/>
              <a:t>m</a:t>
            </a:r>
            <a:r>
              <a:rPr lang="en-US" altLang="en-US" sz="1800" baseline="-25000" dirty="0" err="1" smtClean="0"/>
              <a:t>s</a:t>
            </a:r>
            <a:r>
              <a:rPr lang="en-US" altLang="en-US" sz="1800" baseline="-25000" dirty="0" smtClean="0"/>
              <a:t> </a:t>
            </a:r>
            <a:r>
              <a:rPr lang="en-US" altLang="en-US" sz="1800" dirty="0" smtClean="0"/>
              <a:t>= </a:t>
            </a:r>
          </a:p>
          <a:p>
            <a:pPr lvl="3"/>
            <a:endParaRPr lang="en-US" altLang="en-US" sz="1400" dirty="0" smtClean="0"/>
          </a:p>
          <a:p>
            <a:pPr lvl="1"/>
            <a:endParaRPr lang="en-US" altLang="en-US" sz="2400" dirty="0" smtClean="0"/>
          </a:p>
          <a:p>
            <a:pPr lvl="2"/>
            <a:endParaRPr lang="en-US" altLang="en-US" sz="1800" dirty="0" smtClean="0"/>
          </a:p>
          <a:p>
            <a:pPr lvl="2"/>
            <a:endParaRPr lang="en-US" altLang="en-US" sz="1800" dirty="0" smtClean="0"/>
          </a:p>
        </p:txBody>
      </p:sp>
      <p:sp>
        <p:nvSpPr>
          <p:cNvPr id="3994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69E7DD-C2B0-4067-95EB-B78E7ED94C8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70000"/>
    </mc:Choice>
    <mc:Fallback>
      <p:transition advTm="17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Quantum Numbers and Electron Shells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                           P</a:t>
            </a:r>
          </a:p>
        </p:txBody>
      </p:sp>
      <p:pic>
        <p:nvPicPr>
          <p:cNvPr id="40970" name="Picture 9" descr="http://media.treehugger.com/assets/images/2011/10/red-phosphor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738438"/>
            <a:ext cx="22669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TextBox 5"/>
          <p:cNvSpPr txBox="1">
            <a:spLocks noChangeArrowheads="1"/>
          </p:cNvSpPr>
          <p:nvPr/>
        </p:nvSpPr>
        <p:spPr bwMode="auto">
          <a:xfrm>
            <a:off x="261938" y="4652963"/>
            <a:ext cx="2105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Because some forms of phosphorous glow upon exposure to air, its was named “light-bringer” in Greek.</a:t>
            </a:r>
          </a:p>
        </p:txBody>
      </p:sp>
      <p:sp>
        <p:nvSpPr>
          <p:cNvPr id="409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FC990A-1BDA-495C-9179-E896F7FCC5C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71307"/>
              </p:ext>
            </p:extLst>
          </p:nvPr>
        </p:nvGraphicFramePr>
        <p:xfrm>
          <a:off x="3581400" y="2976563"/>
          <a:ext cx="1985963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6" name="CS ChemDraw Drawing" r:id="rId5" imgW="1985415" imgH="2421304" progId="ChemDraw.Document.6.0">
                  <p:embed/>
                </p:oleObj>
              </mc:Choice>
              <mc:Fallback>
                <p:oleObj name="CS ChemDraw Drawing" r:id="rId5" imgW="1985415" imgH="2421304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976563"/>
                        <a:ext cx="1985963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59000"/>
    </mc:Choice>
    <mc:Fallback>
      <p:transition advTm="159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Chemical Bonding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Molecules are formed when individual atoms are attracted together</a:t>
            </a:r>
          </a:p>
          <a:p>
            <a:pPr lvl="1" eaLnBrk="1" hangingPunct="1"/>
            <a:r>
              <a:rPr lang="en-US" altLang="en-US" sz="2000" dirty="0" smtClean="0"/>
              <a:t>Interactions between atoms are called chemical bonds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Chemical </a:t>
            </a:r>
            <a:r>
              <a:rPr lang="en-US" altLang="en-US" sz="2400" dirty="0" smtClean="0"/>
              <a:t>bonds are more stable than the individual atoms</a:t>
            </a:r>
          </a:p>
          <a:p>
            <a:pPr lvl="1" eaLnBrk="1" hangingPunct="1"/>
            <a:r>
              <a:rPr lang="en-US" altLang="en-US" sz="2000" dirty="0" smtClean="0"/>
              <a:t>Less energy than individual atoms</a:t>
            </a:r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r>
              <a:rPr lang="en-US" altLang="en-US" sz="2000" dirty="0" smtClean="0"/>
              <a:t>Energy </a:t>
            </a:r>
            <a:r>
              <a:rPr lang="en-US" altLang="en-US" sz="2000" dirty="0" smtClean="0"/>
              <a:t>is required to break bonds</a:t>
            </a:r>
          </a:p>
          <a:p>
            <a:pPr lvl="1" eaLnBrk="1" hangingPunct="1"/>
            <a:endParaRPr lang="en-US" altLang="en-US" sz="22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</p:txBody>
      </p:sp>
      <p:pic>
        <p:nvPicPr>
          <p:cNvPr id="43012" name="Picture 5" descr="Portrait of man in black with shoulder-length, wavy brown hair, a large sharp nose, and a distracted ga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209800"/>
            <a:ext cx="1041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-76200" y="3725863"/>
            <a:ext cx="1371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Sir Isaac Newton first proposed a force holding atoms together in 1704. It would be over 200 years before chemical bonds were properly described.</a:t>
            </a:r>
          </a:p>
        </p:txBody>
      </p:sp>
      <p:sp>
        <p:nvSpPr>
          <p:cNvPr id="430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C15172-A4D2-41AE-BCC4-D2FC9D9283A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2000"/>
    </mc:Choice>
    <mc:Fallback>
      <p:transition advTm="62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Chemical Bonding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2B44A1-8667-47B6-B2A6-57403D41D96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75063" y="5105400"/>
          <a:ext cx="144303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3" name="CS ChemDraw Drawing" r:id="rId3" imgW="2888907" imgH="1788850" progId="ChemDraw.Document.6.0">
                  <p:embed/>
                </p:oleObj>
              </mc:Choice>
              <mc:Fallback>
                <p:oleObj name="CS ChemDraw Drawing" r:id="rId3" imgW="2888907" imgH="178885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5105400"/>
                        <a:ext cx="1443037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1828800" y="2843213"/>
          <a:ext cx="792163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4" name="CS ChemDraw Drawing" r:id="rId5" imgW="1584553" imgH="1781292" progId="ChemDraw.Document.6.0">
                  <p:embed/>
                </p:oleObj>
              </mc:Choice>
              <mc:Fallback>
                <p:oleObj name="CS ChemDraw Drawing" r:id="rId5" imgW="1584553" imgH="1781292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43213"/>
                        <a:ext cx="792163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6172200" y="2843213"/>
          <a:ext cx="792163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5" name="CS ChemDraw Drawing" r:id="rId7" imgW="1584553" imgH="1781292" progId="ChemDraw.Document.6.0">
                  <p:embed/>
                </p:oleObj>
              </mc:Choice>
              <mc:Fallback>
                <p:oleObj name="CS ChemDraw Drawing" r:id="rId7" imgW="1584553" imgH="1781292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843213"/>
                        <a:ext cx="792163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62000" y="2590800"/>
          <a:ext cx="625475" cy="275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6" name="CS ChemDraw Drawing" r:id="rId9" imgW="625993" imgH="2750353" progId="ChemDraw.Document.6.0">
                  <p:embed/>
                </p:oleObj>
              </mc:Choice>
              <mc:Fallback>
                <p:oleObj name="CS ChemDraw Drawing" r:id="rId9" imgW="625993" imgH="2750353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90800"/>
                        <a:ext cx="625475" cy="275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2000"/>
    </mc:Choice>
    <mc:Fallback>
      <p:transition advTm="52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Valencey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3697287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Atoms form a predictable number of bonds</a:t>
            </a:r>
          </a:p>
          <a:p>
            <a:pPr lvl="1" eaLnBrk="1" hangingPunct="1"/>
            <a:r>
              <a:rPr lang="en-US" altLang="en-US" sz="1800" dirty="0" smtClean="0"/>
              <a:t>The ‘</a:t>
            </a:r>
            <a:r>
              <a:rPr lang="en-US" altLang="en-US" sz="1800" dirty="0" err="1" smtClean="0"/>
              <a:t>valency</a:t>
            </a:r>
            <a:r>
              <a:rPr lang="en-US" altLang="en-US" sz="1800" dirty="0" smtClean="0"/>
              <a:t>’ of the atom (Lt. ‘capacity’ or ‘strength’)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Electrons in the outermost shell are valence electrons</a:t>
            </a:r>
          </a:p>
          <a:p>
            <a:pPr lvl="1" eaLnBrk="1" hangingPunct="1"/>
            <a:r>
              <a:rPr lang="en-US" altLang="en-US" sz="1800" dirty="0" smtClean="0"/>
              <a:t>These are the electrons involved in or available for </a:t>
            </a:r>
            <a:r>
              <a:rPr lang="en-US" altLang="en-US" sz="1800" dirty="0" smtClean="0"/>
              <a:t>bonding</a:t>
            </a:r>
            <a:endParaRPr lang="en-US" altLang="en-US" sz="1800" dirty="0" smtClean="0"/>
          </a:p>
        </p:txBody>
      </p:sp>
      <p:sp>
        <p:nvSpPr>
          <p:cNvPr id="460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B8E85C-7CF6-423E-971B-B7D298C3133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6000"/>
    </mc:Choice>
    <mc:Fallback>
      <p:transition advTm="86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Valence Bond Theory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3697287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Covalent bonds form through the interaction of valence electrons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Bond </a:t>
            </a:r>
            <a:r>
              <a:rPr lang="en-US" altLang="en-US" sz="2400" dirty="0" smtClean="0"/>
              <a:t>Formation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481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C069FF-0648-4288-B4EC-FD6AFBAEB9C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0000"/>
    </mc:Choice>
    <mc:Fallback>
      <p:transition advTm="9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Energy Diagram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749675" cy="4114800"/>
          </a:xfrm>
        </p:spPr>
        <p:txBody>
          <a:bodyPr/>
          <a:lstStyle/>
          <a:p>
            <a:r>
              <a:rPr lang="en-US" altLang="en-US" sz="2800" dirty="0" smtClean="0"/>
              <a:t>Energy of a bond</a:t>
            </a:r>
          </a:p>
          <a:p>
            <a:pPr lvl="1"/>
            <a:r>
              <a:rPr lang="en-US" altLang="en-US" sz="2400" dirty="0" smtClean="0"/>
              <a:t>At long distances</a:t>
            </a:r>
          </a:p>
          <a:p>
            <a:pPr lvl="1"/>
            <a:endParaRPr lang="en-US" altLang="en-US" sz="2400" dirty="0" smtClean="0"/>
          </a:p>
          <a:p>
            <a:pPr lvl="1"/>
            <a:r>
              <a:rPr lang="en-US" altLang="en-US" sz="2400" dirty="0" smtClean="0"/>
              <a:t>At </a:t>
            </a:r>
            <a:r>
              <a:rPr lang="en-US" altLang="en-US" sz="2400" dirty="0" smtClean="0"/>
              <a:t>bonding distance</a:t>
            </a:r>
          </a:p>
          <a:p>
            <a:pPr lvl="1"/>
            <a:endParaRPr lang="en-US" altLang="en-US" sz="2400" dirty="0" smtClean="0"/>
          </a:p>
          <a:p>
            <a:pPr lvl="1"/>
            <a:r>
              <a:rPr lang="en-US" altLang="en-US" sz="2400" dirty="0" smtClean="0"/>
              <a:t>At </a:t>
            </a:r>
            <a:r>
              <a:rPr lang="en-US" altLang="en-US" sz="2400" dirty="0" smtClean="0"/>
              <a:t>close distances</a:t>
            </a:r>
          </a:p>
          <a:p>
            <a:pPr lvl="1"/>
            <a:endParaRPr lang="en-US" altLang="en-US" sz="2400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08F87D-D389-499F-BA5A-0589F29B9B0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/>
          </a:p>
        </p:txBody>
      </p:sp>
      <p:pic>
        <p:nvPicPr>
          <p:cNvPr id="50181" name="Picture 2" descr="http://wps.prenhall.com/wps/media/objects/602/616516/Media_Assets/Chapter07/Text_Images/FG07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09800"/>
            <a:ext cx="42116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03325" y="5257800"/>
            <a:ext cx="7788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84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84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84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84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84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84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84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84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kern="0" dirty="0" smtClean="0"/>
              <a:t>Bonding </a:t>
            </a:r>
            <a:r>
              <a:rPr lang="en-US" sz="2800" kern="0" dirty="0" smtClean="0"/>
              <a:t>Distance</a:t>
            </a:r>
            <a:endParaRPr lang="en-US" sz="2800" kern="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8000"/>
    </mc:Choice>
    <mc:Fallback>
      <p:transition advTm="88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Lewis Dot Structures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 method for drawing chemical bonds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Dots represent the valence shell electrons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Stable </a:t>
            </a:r>
            <a:r>
              <a:rPr lang="en-US" altLang="en-US" sz="2400" dirty="0" smtClean="0"/>
              <a:t>molecules have noble gas configurations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Electrons between atoms represent bonds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2"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512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46388F-845D-4E8F-B2BE-17766B33B63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1208" name="TextBox 1"/>
          <p:cNvSpPr txBox="1">
            <a:spLocks noChangeArrowheads="1"/>
          </p:cNvSpPr>
          <p:nvPr/>
        </p:nvSpPr>
        <p:spPr bwMode="auto">
          <a:xfrm>
            <a:off x="-38100" y="3533775"/>
            <a:ext cx="13335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G. N. Lewis first proposed that bonds formed from the sharing of unpaired electrons in 1917. This was the basis for his design of Lewis dot structures.</a:t>
            </a:r>
          </a:p>
        </p:txBody>
      </p:sp>
      <p:pic>
        <p:nvPicPr>
          <p:cNvPr id="51209" name="Picture 7" descr="Gilbert N Lew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1047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5000"/>
    </mc:Choice>
    <mc:Fallback>
      <p:transition advTm="8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What is Organic Chemistry?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017713"/>
            <a:ext cx="7315200" cy="4114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Organic chemistry originally meant chemistry of life</a:t>
            </a:r>
          </a:p>
          <a:p>
            <a:pPr lvl="1" eaLnBrk="1" hangingPunct="1"/>
            <a:r>
              <a:rPr lang="en-US" altLang="en-US" sz="2000" dirty="0" err="1" smtClean="0">
                <a:solidFill>
                  <a:srgbClr val="000000"/>
                </a:solidFill>
              </a:rPr>
              <a:t>Jöns</a:t>
            </a:r>
            <a:r>
              <a:rPr lang="en-US" altLang="en-US" sz="2000" dirty="0" smtClean="0">
                <a:solidFill>
                  <a:srgbClr val="000000"/>
                </a:solidFill>
              </a:rPr>
              <a:t> Jacob Berzelius coined the term “organic chemistry” in </a:t>
            </a:r>
            <a:r>
              <a:rPr lang="en-US" altLang="en-US" sz="2000" dirty="0" smtClean="0">
                <a:solidFill>
                  <a:srgbClr val="000000"/>
                </a:solidFill>
              </a:rPr>
              <a:t>1807</a:t>
            </a:r>
          </a:p>
          <a:p>
            <a:pPr lvl="2" eaLnBrk="1" hangingPunct="1"/>
            <a:endParaRPr lang="en-US" altLang="en-US" sz="1600" dirty="0" smtClean="0"/>
          </a:p>
          <a:p>
            <a:pPr lvl="1" eaLnBrk="1" hangingPunct="1"/>
            <a:r>
              <a:rPr lang="en-US" altLang="en-US" sz="2000" dirty="0" smtClean="0"/>
              <a:t>Vital </a:t>
            </a:r>
            <a:r>
              <a:rPr lang="en-US" altLang="en-US" sz="2000" dirty="0" smtClean="0"/>
              <a:t>force </a:t>
            </a:r>
            <a:r>
              <a:rPr lang="en-US" altLang="en-US" sz="2000" dirty="0" smtClean="0"/>
              <a:t>theory</a:t>
            </a:r>
          </a:p>
          <a:p>
            <a:pPr lvl="2"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lvl="2"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en-US" sz="2000" dirty="0" smtClean="0">
                <a:solidFill>
                  <a:srgbClr val="000000"/>
                </a:solidFill>
              </a:rPr>
              <a:t>Friedrich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Wöhler</a:t>
            </a:r>
            <a:r>
              <a:rPr lang="en-US" altLang="en-US" sz="2000" dirty="0" smtClean="0">
                <a:solidFill>
                  <a:srgbClr val="000000"/>
                </a:solidFill>
              </a:rPr>
              <a:t> synthesized urea in 1828 from inorganic </a:t>
            </a:r>
            <a:r>
              <a:rPr lang="en-US" altLang="en-US" sz="2000" dirty="0" smtClean="0">
                <a:solidFill>
                  <a:srgbClr val="000000"/>
                </a:solidFill>
              </a:rPr>
              <a:t>sources</a:t>
            </a:r>
            <a:endParaRPr lang="en-US" alt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172" name="AutoShape 16" descr="data:image/jpeg;base64,/9j/4AAQSkZJRgABAQAAAQABAAD/2wCEAAkGBhQSEBQUEhQVFRUWFRUUFBUYFBQVFBQXFRYWFhcVFxUXHCceFxokGRUWHy8gIygpLC0sGh8xNTAqNSYtLCkBCQoKDgwOGg8PGiwkHyQsLCwsLCwsLCwsLCwpLCksLCwpKSwsKSksLCwsLCwsLCwsLCwsLCksLCwsLCwsLCwsLP/AABEIALwAwAMBIgACEQEDEQH/xAAbAAABBQEBAAAAAAAAAAAAAAAFAQIDBAYAB//EADsQAAICAQMCBAMFBQgCAwAAAAECAxESAAQhMUEFEyJRBmFxFCMygZEzQqGx8AcVUmLB0eHxFiRygpL/xAAaAQACAwEBAAAAAAAAAAAAAAAAAQIDBAUG/8QALREAAgIBAgMGBgMBAAAAAAAAAAECEQMEMRIhQQUTIjJRkRQzYXGh0UKx8IH/2gAMAwEAAhEDEQA/AMfriNdpde7OCxta46XSEaYhNdpa0g0AIRrq04a7SAZWlA0ukrTEI2m1p+krQAmkrTq0mgVHY64DS1pdIaQytdp9aaRoChhGkK6cRpNMg0MI006edMOgiztcdJpQNAFy9LpunDSLrFGurSDS1oGjiNJWna4jQOhuk07SHQKhDpK0taWtAqG1riNOrTljJ6c6G6Hwkdat7LwxpGocaMfDnwy07MLCELYys38uNWN34Kdti7yKWsejIBlHJLBepUAWT9NcnUdoKPhx82bcem6yI/CvhEyyBAwHPJbgCupI717a2u9+GtksbJI8SlFFspRWuuhHWye38tYaR93m7g0o4ODAMqFcg3viegPQmx21Dutt94GlCViuJqlYVYC58k2avvzROuNl1GTI+cmbIwjFckFH8N2bj0SpECljLqGBrnk6GeM+EeQfLWWOYBVYMnIbL5jvwe+p4beOhZJlGVIAqRWqh+OFpqFHjnXf3L5skmJaw/4h6RS2GYqD1FDpxqPeTu02NxT6A/7JGytYxYVX+E3/AK9dUN/4eY+/z6VrTbqOExIFLMy0ztmCBzWQUDhT8/noV4tvDJVmyowHHYa6Gl1WVS5u0Z8uKDWwAI0lalkWjzphOvQp3zOTJUMrShddpdMgWq0tadWurSL6GacNdWnAaTGkIRrtOx0oXSskMrXY6dWuGiwobjpMdSqt9Bf051rvg34WMklyUvBIsZfw/LVGbPHDHikWQxubpAHwrwIycsQqj3sDWs8NWCAcxiRv3BQ4PuLvr78aObjwKGGRpPMDkIcIiyAs94liTwB6gLPAvTNr4HI37WNZAOCUmxjVlkAeHDFXNIT6gTyooc689n1ksy5ul6HQhiUAX4huPsyJIZFLuc3iSgygj0jJr4sC/wA9DPGfi2eJHjMiSxPEpAaFs4mZSTjiAR+KspLtQD7gy+O/DhWX7hsWU+XuTTmGLkukjSuSxNY/uEHnnLqLPhBmdXSNdxI0bMFjKEIhAw/CwFKGtUbErwPYDG3aLSTwn42hhZ4w3o3MMMLu5fNGRXzdIlUlr82lX03h1HTRLwfePtId4vkytIyqRHuQBtpg0ixgrGRlSLmWUG+1X0Dr8PREL9tnkjnQRpAiRUpHqweXcYcjzMgTlyF5J7aXZeHFYIX3e6ZIOVERbEIksJJmBHqyvI0wIFk6j9wBw8bSPbywBVV4lELFSZIpEiLkuj9bZjlfcCu3Fc+c80byxhEMZVL+9YRx0xZAotUUgCl7EjmtJ4Pu5FmuGYU0ThCzpJI1FzEGWFaJNJVqGFqasC9mPg2OV4ZQ7xZm5IXvHlCT5ScGOUkcnuuVg3qTkkOjFb6QpDJJRjEowxsU6hhnGyjmNlazRqwwI66zc8nrte98VxWvQ/7UYI0woUTYpVAU4iufega96rXncS5Hg63aZ3CzPk3opz9dREankXi9RVr0mGVwRycq8TGhdOw05Rp2rSCRPjpa0t6UnUS4aBp1aTU2327OwVAWY9APlzZ+VddRbrmNIjUWQB1JoAdSfYfno7s/g+ZxJmVhMaCQhw7Eg3x90Go8XR5o3VA60vgvwudttJn3MUhEipkkRUztDZLgkDJI8QbCt6ro13pfE/hUWzWN2V4I2OU22WcurIHUiPEYq34nYkNSmyWa61wtR2k+Jxxe5vx6dJXIzq+BOYhKVcLYVrX1IxAbmMWxFMG4GVduORcMkbH1SBO5vn5+kjhuOeP01o4p5hKDUSNHDExWaZBMch5eWBRMVMbZPRogA5XwbEkrQbZponliGQWRlcS2aUnzS1xMhLhfwiy3Fi21mWuzr+X4LXgg+gP8FmhjYljkT6eBf5ge/TrogPC9zE6bjKQLzgvlu8rp1ZlhFFgPqvyu9N8P3Xh67IrIvmzs7YLk0ayEUtxFAcQbfqDbAg36aof+UzLKreYfLXHASM0jNFExCYyHFg10uS9S1se2s+XNPK7kTjFRVIKL4zHJJG86iRFhMypHJAqeaxVmtwKYGgpRyW9RsEDU/h/xlBtrLSMIzm5CSKwLl2CphGASSCnAAYUWyq9Bdi0c25kaFlGc7FXqR4sAtHKIgFiSI1UswFFa5N67w+OBT0JDlBJHJG2Icx+YzoytkjLSn0kURY7DVO5Mj33j0DtIEVVUBWxbzJxJISRJM03Ct+LCqv1seDWivgEwRpkdVQSgwyqtAqcCAFlWw65ek0TRP+bgd4h4aAaRozLC/plM0jyOWBIhjv7tishf1+kZFe/WJIkDGOSVsWFM4jjRkbzleR7IZZKCeXkgCnsKvQhGg/unzIZnptvtnlMksUmDx7eUyEeamIXzNvJ67vEqVDWBZFPwtGkj3228sghPNkctjJimcXmIYyfNRgmOK2tVwaxaxtN5AZ2k3TKrKgG5RSfVGrLGAC33mAOeS3gVPswAt+G7WTfMu7RAgWN9tHHETA1vFmBOEUoEyZ3V0LD71eAQdR2GT/DfhsEe/h4kyJzR2JKMSGyEi0BHKGvBepQnk1xpfF/Edx9o2KQsFZ52+0A8K8UatmAGHXkEd/TrA7XfXHtYGhnWvMyVQ6ktIVlgmAOObB4TZWrOVDnXp8HiI3G1jnjFjHzUDFuoBoEryeLHzscaUvUaMh/a3PxAP/m5FDjoobL5+oV0oa882sQ5cj09Paz7a3X9o+3eRAzoY2Mioilw64hWtg1AAGuh5snjWAWQ4lb4y/l3vXR0/LGjPk8xBPCR9O2q9au7henPbVfHXoNK7xnMzx8RHWnAacE0uOtJXQ/ThpBrr0Ex41pfAoEihWSVkQSyhGZr/ZCmZelBTQ7jv21l9bra+HOm0WkVk3MS0w9SxUQUDK/o5ZaLGqs0T0HM7QycEEvVmrTRtm78U8Si2cRcKSGZ5APvWjJb7x7dVfEkZFeMSRQq9eZeNbjc+IbzBcDHGzJ+/C8giIZ2YSZGGhLQy4FkE2cdaOH4ZaKPzYgq0I3EMLbnBiRy4SRhCLOPpZCFAY9uMv4uJYJHjO4BWZBBupItsFCk5RhS+RdlLM5yJBbngVrzKVbHRYKHh8v2ll3QJd8SkqiVAolEYzNqZVVVXDHG8iOo40T8S8FjiUJNJCJifLDGRHiXy7CHzWAEdcxcjoGPtQmbceW0UmL+ayoxK8EJTGNrZpGFqhIs8gagl8Y3m4dBEqsCyqgVc1qiSgAWzkzZn1At1N2dOxDpfiL7OwR0UFCwwiClDmQSzysx82SmoG+ii+ODnd14s0hjSNQgA91Vmdc8nLgAL+IjFOOBdtydRstmhXbx7mFpPPYkvF5SsxOQLJizOUDnLMKLs+mgtxb/AOEljLvLJI0EckuBWJF3DBVTENl6FGTCwR8+Sa0uYzOSSvOEyOGWVyHIFyMbAReGYEWAtE3RutFPA4NvGhDO8kor8MbNGiM4VlRwwIvgFnGFO4Ayo6n3Mpgdc5fVjeGQKDoygR/s86YtRxwsKAWXkh4vO22XC7Mc3qakUlZ1LeQoVSCOASQzoCUq60AUHDgXjQRJlKBmNskix4ursrxhgEIrrjXRWUN8KUzEwTzzD1FaVXkQSYlURwGyBWU1d4+15cnD4hAtSlljMRJhR1aKRQGm8t1LpwygocSxV/Lq7IqtuPGPs8gbbtErIERwY4zG5K4jFmQZDy3W41LXYb/MGAJEO5224iymUK6xtG0nmGOWLHELGWVrQZslVRNcdBrSeB/HgEUkbsCpdZSsEbrOGVgpMCsQq9FY0Gv1XkWOqXiHiZeSRJWDbRQPLSGORIkAkwv7MrMQQA5Kuxsd6YDQLY7Rwkyl2wzUyNH6i2bGso3xIYYFshVkKL/DaEa7xD46aaS8YpFkd6LxH7UixuksZZAQQjR40RYNlbB6Ftj4xg8iwCRFXbSySMwcI2SBWaMFcogsrL92BVgklavWH8DbcDbPAYWnAV3UFTG0OVK7LuLDqrDGxWJ9IIN6LeH+HSbfdrNHBN5UPB8x2bzY1KDyWWMYhiZoyFYkfvXXSQzV/Fu3kOzlE7szhkljtkNxsUUMwAsHhuPndc0MSg4F8819da7xiIGHcSCORfNRMspCyh45KZFzYsyij6zdn8IA1k4vcfP+hrbh8pTPchnqulfLVXHU+44PXUJ13tJ8swZvMJWl0l6461lBwOlJ0mkY6Yh6nXrPhewzG2MLn0CESQB2jjVAyrJdWDJYVuACaIBpjflfh0BkmjQDIs6qF7NZ6H5Xx+Z16H4D/wCzM6QTsFkjicsomSYBA4pGakVXAIDoHseoBTyOH2rJVFfdnQ0i3Ze+OPEWGzkLxhnklET+SQzLEkhZfMJBWM2wBDNjbXYJAHjO+3W53DyNPQCRhgC6oqKCEURgm3CiXhBwevPN7z4z+INvt0Gz2sjNIyiNjFKzRxBWZivc7iQ2My5qlI4BKa84gWFrDmiOLysJTHIquK2oUj0q1iurA0OCjayGV/xO8o9YaqQuJACoQlbA7N6q4KfPVUzBT6So5IDqGWxRJAYAHm657HVmd0lZFRQi4ohxDspIXHI82GdgSQeLqqGu2eyjyUuCUsF6VssDyxVf38VN39OD3Yh/g+1lkmVNqkrP6TUa5nginKHhQOOS1Edxda2HgaeW1Pug7IcnWEQyKrMAjCN3ciRyCoL8C7/aVw7/AMtT7ONrtCsW3YSruETbr9oMTEBDLMzYySMt1iPftQ0Mi8ASWTCNZJSD5QRxKWVbVbZBgcACWpQDxVWSdLmMJt8R7eOIZOpBX72FeIJCpAVMCpyKsP2hW2oi6Ix6TawHayxCNkadcNvI06NE0yYSrC6uAkZQLgDlYyo99d4B8LR7bdrLOcFjfKGCRMXkkJ8tGfJgioDixORqgtWDq9tfAtm0ao8jOfxSTt5scKzSjy41kiDECzE6ZAqKwB5Ng3GZTa+D7iPIv5nmJuHjCqjLIWQqzyQyVb0TZQ1eQYXzWi2h9So3hcYmlsBi80LyrICthLxyAtuccSvQEat/3o4VVmjaHJXETxzMzlgyBQk7tmgRGPGQpZKbmtMn8JG720Mjs/qaRYIvSymNSQyCTK3kcXVNbOCKro6EDJ9wkY8xY2nkMiBssow7srFGaMIqjIZiuGBYuaJ5sPsdw6NPHAuAVZESJiKOTE0xCtI4YWPxNxYBGhviWzlglcO0reWWHLkYgEUGcnPjMek8jIdK5JHxOJNjP5ODSPCplKxk+UXP7IErSrirMcVBHFucRpiCXw0V3G2l+78qbAeXFLIybbcyecsplEpKsjYMEwsAqQRfYhD4dLNtRcESAQfZDt1P3s0IkSWUo7OFSQAsMGFiy18kBIp4V8RiiwkBdfLZSJ4n3UixArnbY4cIq3wK6cDRL4L2Un2fdJay7V1kaJpX+0NIw4JfE0MRQIFfhWgOSRjI/EtrLFsvImnd2jH/ALNusjvCjvhUlBrJx4PIF3XTWINRSFR6gBQ9vyrtrffGfxCkkckQsPyVcfszEcCGvH8V4mga569h503cih6fb2/11swLkU5Bu4HfUJOk3O7uvatRLJr0Ok+Wc3M1xciXSE6bnrstayqzhJrmbVMS6QyaVkLD3wwxO8hx658cgAnoASQaBJAuj16a2XjaiNJ1kdII47WN5JZWeWBXKzQoqqsv2dHeNQg5aiMsSTrL/wBnxcbh5Yo0kkjVcVclVGbYWWAOP4gLruOnXRn4zn3rQsuEEce4ZXPqXLdyJiSYlmJfEBEItV72aonzfac+LLXojraVVCzC+I+LKYmG3AihowP5aBPMZyXHmAH0khEBCkAhRd1oTBISwrGRmsKMndjWJ5UfjBClaIN88dLsSsEtk8uyI7cstoxybgoQyN6K4scmyL1Ft55XX0IHpSn4MlAT12Gf0qxAbjriPnrlmkXb7V5A2EKsnqZ1ChaCD1upPKkZfOsgAp0Rg+GppZL20ZKlmYlVkxVQxBt2VSwUNjwLYmgOgGn+CfAYwG3W/VGJUGCIq6t6iE8x/LWkXG8erAWwU8W6DZRHcO0y7mHbpjxZM6GRQ8H3am0kar5sn02FoDSHQNT4D3YuNzQjDz4AM6XwqrjEuKyEEn1NyvII51uPDfDoG2L7iRC0SRsqGVWld3oKGVUkMITlVHkgUQQGqwa3xJ4jtYKG386cQrUqs8kkcy+bZjkcZZIklllAw4K5DldZnxb4sk3FiFWgV2BCJKVOfp/ZRKLR8kpgTVcCrazcewY8Y3EzLGVVGiRlWOMImSo0YkMAHQLeaqCpFKATqjvp1eYncyfZpJHWTJZEUUTjLG0ZYpmfVTmqAC2QQBDFutwOamfzFKYpErAlI3l9ZV7blssFrh2yugNBI4JgGcJDE2UL26P5igeoAGiExAUmgKF9aOpCDsniqQpyAyqZVMIDP5frRkEhICtflkvYoMPTjfBHZ+N7em27xocihjiaJnWSQOvqMa2z8ec2RbjI12OgG13jYskgUqcCoUMxzDFwYSGXywZAwLq4y4r8ICs8f8S3fnwOZQ0UgMcbu6ydMYZiHObqmSim5AJNXRssAh4n4l58E7iRGkMhlWVy8Jj8zFEUSECKRwjOjI1Ur8WF4F+CQGN3SOQrI7RpHGhWMzgniPzA7pj6rCq/IpRdiqc77pWkKIpMlyPKI45CVVnST7yH04AgZACrQGgOtjZ/a5wkQRCxHkRAMVCgDymZg12uAYVwOpr06QBXw7xR6BCxTRwyCYzWS23laQsadjc3pXmzySa5516dsdysNpB5jRyyPM8pFl0wyYxsB6yzgCjyudDgADyfwzxE7YQwkMu2bF53XFXni8yRUdQ3qMaFZOK5ZiTVqNX5PGcdshOTtAR5ci2kUkigEyyIxOIxCK1V2YgHnUkrFZe+JPEmSJduxX0ZryysEB5jQMDZKLQF8XziD0yiT8V1rvq14xEKsPJzJJImaYFlZQxcc2WLFlx9gDfOhAejXf21vxJUZsj5i7ttQpJqbd8rf0GqQbXa00vAc/LHxF5H0/PVFZNSh9bU7KHaIr12Wm67Vdk6PRP7Ld2qJMCRySWsMMUEbFyGQ53grUFB5C+4IEfGW9/9zcmLCXFcRLuJTuJjkMJIEjvAEEkEV6cOtk33wPvJYxKIVeSR45DHEqgs2FIzAmiSoctipBIA69NRwwTbmZo3233uDPMNyJEULkC0jsSH/Djk9LlQpePV5bWV38jsYfloFbP4Pc1JM2aRWWQJNKSkZXNjgFqL1LeLdWP4eSNl8PbFVieUMJZbCQJIiCSFQzERptVZvLjxyPmAlyOFHuD/AL6lUyPmA/kLtxJDI0iYFqWU4ZGdsPMXFx6QUPBIArD4tjjFlU3LKz8yK8gSwq5ozFmBsAcryoUGm6ZC4O+OeBywOS0zTJnhFDAJNuXLIGJU+toUAkJcgjIsoNA3oKu9Yx2gaP8AZ5qrSm3tzGXYNSoFDkAMPUvQE6bJ4350sKQpuNxNkclMjgyYxxiMqsTsqSnFwWRvSEXLkakg8GnhiPmbWaJ2kb7OZFfNJObRCAWlHlFmJocp35AEBW+2zpI0m2eQkKHkylQbgklRymJAQO4rqD6Wu+i7Lw/1IrKx48xhO0MmIZcc4iCRiSbJb/LZJGjW4miSGNXniuVjN5CV5UlsKTcEHEpiLpeODSBm4FrNjHYdJGVnwAXyQlXz5fBYMQt2SPTyQFW3QEm5LQbcsY4mpIR5gkyRbZiquVogt/iAKhiTkNLs915hLKhYksPTNI6gYIk1RkEShl9R6k9h0pkJxypBhKrFvMCIzZDLMUrJjyi80T1qtWfKkhFwpEiZs1BmUCgfLmiBJsUHUFePpwNAEccahnfFMUYAlHEiNGSw9CE5PYqgBwT0B5M32rbDbgTEGSKZdxm0bMGQ5LlRvLllRY3C/swRRazD8QySGfHGGRvwR4yrEGyCCgkaKylWDAqMCCeSeSXbNoxKl+axCsImUY4lHytWVXY7csxPKXShvSGooAj4efMhaSFn3O4xoLxn5ZhlAkVSPVSqQrKCC0hVlGIIXwPxrbQy4gxiWINGmBycuIynpYjnK3AqgWC5Ejkd4TvyoUKBnQWMLbpzkVAk/CzeqT1sFbGwGGPILxj4SMLnbxgGRj5m2kXJZZAFRmVh2IPmKBZNiuSVJYHeIIXgihBLsVQoGfFhJOSqxjkFkdUgYPyoYWSWbTtpuChdU8xXzpmVTVlnWUlQxAIIROAvICnKw2oNr4eIN7CxSHcJMFhlUEt5ckYR8iyZBGxVX9JIrMcVo1sC4mqQZSIQshDSSH7oEtLEEK5KwTgBsu6GiAriDB/i2yZQjSZfies0UKyEEQsjKxBUr09iKo1oPNCAqk3Z6X3A/e+l8aL7x1bbmRRinn4ShVZY42dWIRFLEsOLvqf5jdzu/wBmvJpAB04BJNfr21txPkZppWD529P56rXqbeNzqDXYweRGGW4uWpA+otLrSpUVtD70uk0l6kFGh20+5baLDs4zbqwnkTPzfL81iq8NSxjBrNduT00S8b+Fty8I+27hXCpaWzTEvJ94Y42EYMr2FuiVGQN86AeE+NTQKfJz4DMWDFURuFSSRRYfHJiAwoE9+huH4xEIaSQndyyhI5S8zj7pcH8uMiyEZlYPdXx1snXltVFrNL7nWxSTghmy8EijSZfLdpZIoRA+Dkh5HEpCGNTgxjRlUAMWLNRIU0Y8C8I2EbRvO0mSoM5JMJFMixsXQQuCS/AGNGgF6Mx1nJ/7SZy+ShI8SzRIqlljJPAXJvQqjpweg4rgCfE/jXdTinktccAoVQqj02V4sElVJI5J66y0XI33hG6XbbjPbCRFUyln3ASKo0X8DlcmdS34vSq2AAQQWFH4i+PPP3AYySQRkSBPLQ5KHGNy2QzsfLjs59K4Fa84bdE5MzMzMSXyJtiehLXbG7u/9eIFBPTQBt5PH0IT1I3qkCARhTEgKuMYoW9JIsFuOAQLq9cnjApWcu1MCVfCMyIjEUp6jixYFg2AtCtY3y8SAxHIB9JyxsfLuB21Yg8UMTAw+kqSVeh5gPIyy7Gj1HI7dL0WKjY7Xxl5AVkRjGWYNw5RGUWgkBBD9SSxBAteRqObdSojOymMWiEMXZ3anDMMlxVQUY0TxiFq7rGw+Iut0zcgg+prIPY88i7P151Md8MWBGeVEXfp9Vkg8cnnn2Y8d9Owo3ux8cjYIHleEZAgq0ciUzmNsxILQrilN6qwHpPpJr7tIlmYybhekYRpJHZD0CgLGfQqqbLAuLRQBzxj9rukrnirFGRqKk2FIvkAm6FXXUcao7mMqxB+oPZgejD66ANu/wAQhFPlxpZ9QFOVcLZI/FYoX6ry4HqNBtNj8eIjRg4R0YrHmkbKkRqRRHJywBkRsrFDL/MQcgki+VizNlkuPdAtPlx+6QcSK68/nPupsaBZXBcs63as1VmOAaIY8+9+2gDUHxwndRMyNFJt5WsEHy4W8zhgj0Ea+AnAAHQHVyMFHrzBIC0UkMg6zKbNFLbKQMWvkqDQBsjWQfxZmlaZlhDGTO8Mhf46rkFfcHsa0S+G/EwdytyCG3yDgiNQKogCxTcjjuOBpxEzVeOQAJWVgObFqzI/4ZUJq1sgmrPTWcYc9uhP/WjPim3jxztHkLSZvG12z82SCVaq6H3JrnQOJgfxEj0mj1JPa9bcexnyblTdn1flqIak3LAt+Woxrt4vIjFLcXLXabelGrCNEg1x11669TRE50v69jVj8x30P3/hzpgS6NmuQxdWYeoinUG1axdH66IXpHjDcMLGseq0qzK1uX4svByewCJ9wenv+h6aZlq9ufDWDUtm/wAN9T8vrWq7bRgLNc9rF/przri06Z0VJNFfXDUz7cgW3F9up1GRWlRJNDb0ukrS1pDOI1167XaAOvXZa4a4NpAIdLfz/jrq0laBkoT0k5CwQMecjdnLpVCh1Pca6JjY711+Y7j58XpinVmJ1ABI6NzXBI5rnToiwt4POFiINANzd9MTwBzXIYm/lqxWJ+n513rVKLcKmJLXRONrZAHyIAo5Eiu4J0WCjDm7HF9uK5/TWzE6VGaatlDc1ka6HUV6R25029duDqKRjodek0l6QnU7Ci0IW9r0hjOj/kgfkef9AQQObrjjvp5gU8UCOOw5vmjXBP5/l7XUiHCzOmFh1U/odcqn2Ojv2VfYfrxyOSbHHFDi+3yuQRoOvHB5IroRZ569ex79r5OSHwtlLZ+MyxRFIkjbIEN5kaSAf5kDD0MPcaCz+HysbKjkk+w62fn8/wBdaN90oXqL7CmWvcYkWT054HWtRR78EGjlfzHJv8yOO/TprBPTYZybtmhTmlRl5fCpSQRRJ9jyP1H8tQt4XJf4a+fb9ffW1G4B7fPnvZJJ5Ff0fprlmHB4qx0Fi69hyR1N/wC9ag+z8L6v3X6Gs016GJHhct8IT7VWpV8ClP7v8b1r/P70B27jn5dLv2HselaU7wAEHj3B4HX29voev56S7Pwrq/dfol30/p/v+mRXwCX2A79T099KPh+U/wCH9T/trVHc8d+44s0fkAO1/wC1caZ9qI46C/cA/Mkmvn/LUvgNP9fcXe5DM/8Ajkv+XtXXknsOOukHw9Lden8yf9RrULuvn9SaNf8A257dgeeO513ni+T1BPT+FWKrjR8Dp/r7i77IZhfhyU1QHP1969tPPw29XkPfoR/PrrSma+9myOh6/wDXtx9LGmpvKsBiL4PIPQ3yRzwebFfTk2fBYF0/Id9k9QAPhdufUP0rn25699Tf+NuBjmcciQOx4HPz4/lozJNV3z15N0cT2BAvr7+311A++A9vrybrqOlmwP8AfuDL4XTL+P5f7DvMj6/0DT8OvzTHpXI/gB+lavwbJgtNZGAHFC6+vfjp8tXIZwRdDoCTXH6/p/LStNxz+XKgde10COv8a9hNaXAtl+X+yDnN7sDt4a4J4HUj+v66jSp4S3fj/nodF/tXcnuRVi/0Bte3b8umnrPfQE8Hpyfl0sHv/Adr1oSgQplCLwYX3I79fnf09/bXf3StgcX9evUfrx/PRBT2rob4AIu//j7XxfYnmqCSTUeSBR459zx36c/Ltqzw+hHhIxLXe+B0PUdwB34rtXTiuimYXZ96u6F1yOgHtwSe1++qochbs9f15PWvz/XVOOcswBrnrQAPUjr2/r5azvIWhF94DV/K+930HGPtdXY57g6rT+I9x+XJont0o8cjgkdQOmqXmljz+vN813OollNgXxV+/Q/P9dUyzMnRPJMSPb8z371xf+9+96qievfsOpP86+mnK1joP6r/AH1A3QH+uf8ArWTJN7onFdCddwT0H6UeP0N/PU674gfTuSTXPH739XeqAbI89CQKHQD2/jpqSHj+u3/GoxzyG4IJrvD27HtyOK7jj279tcd4SetdTwcetd6NnntR/PQ5RyB+WlEv8QD37/nqxZ2HAXpd5Y55sCryPA4sEt+XSuumLuCPYewHHAsV0v8AInnjVQsav5kf6/665TY/TS712HCXG3R70eOOAR8uQ1fkeNPXdkE11o9iKugCBQuhR59lvoNDy1Afn7673/PR3rDgL32vmz35/cH04FkdT20sm64/5avpya6UK+ntqlJJS2OubC+f8KH+ZOlY9fppvK9hcJY+1nt79hVnmuB8ifpf6wyzWa9/y/rpqAPZHz6/prpOBfyH8dVSztokoIspN0+nt0/OuP8AnVmPdnjkj25N8/Rev9dtCxIeD/Xb/fSl/wCX68H/AGGnHUMHAL/aCfeuOzj6V+ZHtpRMK5qzybHHzGWYPb2vg+5GhMbfTr1oX1OrEI5r6fx/71dHM2RcaCq7q75H/wCFIojn39u3t7nmUSkk0TfU88X+LqoHv/E17aDvuSAPkRV2QOL6dO+nRtf6E/oL/r6atWboR4Op/9k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4101" name="Picture 20" descr="http://upload.wikimedia.org/wikipedia/commons/thumb/8/8a/Friedrich_W%C3%B6hler_Stich.jpg/200px-Friedrich_W%C3%B6hler_St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0"/>
            <a:ext cx="120173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2" descr="http://chemed.chem.purdue.edu/genchem/history/gifs/sec3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120173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F32EEC-7CAD-4882-B47C-67DD7BF2A39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9000"/>
    </mc:Choice>
    <mc:Fallback>
      <p:transition advTm="89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Lewis Dot Structures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Begin by drawing valence electrons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Combine the atoms so that each contributes one electron to the bond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If </a:t>
            </a:r>
            <a:r>
              <a:rPr lang="en-US" altLang="en-US" sz="2400" dirty="0" smtClean="0"/>
              <a:t>an octet is incomplete, share additional atoms between atoms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Add or subtract elections of ions equal to the charge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2"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532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A72228-C106-426E-8F1A-0C8F117F920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8000"/>
    </mc:Choice>
    <mc:Fallback>
      <p:transition advTm="118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Lewis Dot Structures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Exceptions to the octet rule</a:t>
            </a:r>
          </a:p>
          <a:p>
            <a:pPr lvl="1"/>
            <a:r>
              <a:rPr lang="en-US" altLang="en-US" sz="2400" dirty="0" smtClean="0"/>
              <a:t>IA and IIA elements</a:t>
            </a:r>
          </a:p>
          <a:p>
            <a:pPr lvl="1"/>
            <a:endParaRPr lang="en-US" altLang="en-US" sz="2400" dirty="0" smtClean="0"/>
          </a:p>
          <a:p>
            <a:pPr lvl="1"/>
            <a:endParaRPr lang="en-US" altLang="en-US" sz="2400" dirty="0"/>
          </a:p>
          <a:p>
            <a:pPr lvl="1"/>
            <a:endParaRPr lang="en-US" altLang="en-US" sz="2400" dirty="0" smtClean="0"/>
          </a:p>
          <a:p>
            <a:pPr lvl="1"/>
            <a:r>
              <a:rPr lang="en-US" altLang="en-US" sz="2400" dirty="0" smtClean="0"/>
              <a:t>IIIA </a:t>
            </a:r>
            <a:r>
              <a:rPr lang="en-US" altLang="en-US" sz="2400" dirty="0" smtClean="0"/>
              <a:t>elements</a:t>
            </a:r>
          </a:p>
          <a:p>
            <a:pPr lvl="1"/>
            <a:endParaRPr lang="en-US" altLang="en-US" sz="2400" dirty="0" smtClean="0"/>
          </a:p>
          <a:p>
            <a:pPr lvl="1"/>
            <a:endParaRPr lang="en-US" altLang="en-US" sz="2400" dirty="0"/>
          </a:p>
          <a:p>
            <a:pPr lvl="1"/>
            <a:endParaRPr lang="en-US" altLang="en-US" sz="2400" dirty="0" smtClean="0"/>
          </a:p>
          <a:p>
            <a:pPr lvl="1"/>
            <a:r>
              <a:rPr lang="en-US" altLang="en-US" sz="2400" dirty="0" smtClean="0"/>
              <a:t>Metals</a:t>
            </a:r>
            <a:r>
              <a:rPr lang="en-US" altLang="en-US" sz="2400" dirty="0" smtClean="0"/>
              <a:t>, sulfur, and phosphorous</a:t>
            </a:r>
          </a:p>
          <a:p>
            <a:pPr lvl="2"/>
            <a:endParaRPr lang="en-US" altLang="en-US" sz="2000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1F8265-78EA-4539-A0B6-3EA909613F2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2000"/>
    </mc:Choice>
    <mc:Fallback>
      <p:transition advTm="72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Lewis Dot Structures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838200"/>
            <a:ext cx="7772400" cy="41148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</a:pPr>
            <a:endParaRPr lang="en-US" altLang="en-US" sz="2000" smtClean="0"/>
          </a:p>
          <a:p>
            <a:pPr lvl="2" eaLnBrk="1" hangingPunct="1">
              <a:lnSpc>
                <a:spcPct val="90000"/>
              </a:lnSpc>
            </a:pPr>
            <a:endParaRPr lang="en-US" altLang="en-US" sz="2000" smtClean="0"/>
          </a:p>
          <a:p>
            <a:pPr lvl="2" eaLnBrk="1" hangingPunct="1">
              <a:lnSpc>
                <a:spcPct val="90000"/>
              </a:lnSpc>
            </a:pPr>
            <a:endParaRPr lang="en-US" altLang="en-US" sz="2000" smtClean="0"/>
          </a:p>
          <a:p>
            <a:pPr lvl="2"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NH</a:t>
            </a:r>
            <a:r>
              <a:rPr lang="en-US" altLang="en-US" baseline="-25000" smtClean="0"/>
              <a:t>3                                 </a:t>
            </a:r>
            <a:r>
              <a:rPr lang="en-US" altLang="en-US" smtClean="0"/>
              <a:t>COH</a:t>
            </a:r>
            <a:r>
              <a:rPr lang="en-US" altLang="en-US" baseline="-25000" smtClean="0"/>
              <a:t>2</a:t>
            </a:r>
            <a:r>
              <a:rPr lang="en-US" altLang="en-US" smtClean="0"/>
              <a:t>                   N</a:t>
            </a:r>
            <a:r>
              <a:rPr lang="en-US" altLang="en-US" baseline="-25000" smtClean="0"/>
              <a:t>3</a:t>
            </a:r>
            <a:r>
              <a:rPr lang="en-US" altLang="en-US" baseline="30000" smtClean="0"/>
              <a:t>-</a:t>
            </a:r>
            <a:endParaRPr lang="en-US" altLang="en-US" smtClean="0"/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7BBCF7-6BEB-4C4D-9528-700FDF8F50F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7000"/>
    </mc:Choice>
    <mc:Fallback>
      <p:transition advTm="67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Molecular Orbital Theory (MOT)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961312" cy="3773487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MOT describes molecular bonds as </a:t>
            </a:r>
            <a:r>
              <a:rPr lang="en-US" altLang="en-US" sz="2000" dirty="0" err="1" smtClean="0"/>
              <a:t>wavefunctions</a:t>
            </a:r>
            <a:r>
              <a:rPr lang="en-US" altLang="en-US" sz="2000" dirty="0" smtClean="0"/>
              <a:t> like atomic orbitals</a:t>
            </a:r>
          </a:p>
          <a:p>
            <a:pPr lvl="1" eaLnBrk="1" hangingPunct="1"/>
            <a:r>
              <a:rPr lang="en-US" altLang="en-US" sz="1800" dirty="0" smtClean="0"/>
              <a:t>Bonds act as molecular orbitals</a:t>
            </a:r>
          </a:p>
          <a:p>
            <a:pPr eaLnBrk="1" hangingPunct="1"/>
            <a:r>
              <a:rPr lang="en-US" altLang="en-US" sz="2000" dirty="0" smtClean="0"/>
              <a:t>Atomic orbitals overlap to form molecular orbitals</a:t>
            </a:r>
          </a:p>
          <a:p>
            <a:pPr lvl="1" eaLnBrk="1" hangingPunct="1"/>
            <a:r>
              <a:rPr lang="en-US" altLang="en-US" sz="1800" dirty="0" smtClean="0"/>
              <a:t>Can overlap in many ways to from different shapes &amp; energy levels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Molecular </a:t>
            </a:r>
            <a:r>
              <a:rPr lang="en-US" altLang="en-US" sz="2000" dirty="0" smtClean="0"/>
              <a:t>orbital of a hydrogen molecule</a:t>
            </a:r>
          </a:p>
        </p:txBody>
      </p:sp>
      <p:sp>
        <p:nvSpPr>
          <p:cNvPr id="583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FDE90E-A724-49BE-8B6B-A57D02B4D4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000"/>
    </mc:Choice>
    <mc:Fallback>
      <p:transition advTm="114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Molecular Orbital Theory (MOT)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961312" cy="3773487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MOT explains why H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 is stable, but He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 is not</a:t>
            </a:r>
          </a:p>
          <a:p>
            <a:pPr lvl="1" eaLnBrk="1" hangingPunct="1"/>
            <a:r>
              <a:rPr lang="en-US" altLang="en-US" sz="1600" dirty="0" smtClean="0"/>
              <a:t>Molecular orbital of a hydrogen molecule</a:t>
            </a:r>
          </a:p>
          <a:p>
            <a:pPr lvl="1" eaLnBrk="1" hangingPunct="1"/>
            <a:endParaRPr lang="en-US" altLang="en-US" sz="1600" dirty="0" smtClean="0"/>
          </a:p>
          <a:p>
            <a:pPr lvl="1" eaLnBrk="1" hangingPunct="1"/>
            <a:endParaRPr lang="en-US" altLang="en-US" sz="1600" dirty="0" smtClean="0"/>
          </a:p>
          <a:p>
            <a:pPr lvl="1" eaLnBrk="1" hangingPunct="1"/>
            <a:endParaRPr lang="en-US" altLang="en-US" sz="1600" dirty="0" smtClean="0"/>
          </a:p>
          <a:p>
            <a:pPr lvl="1" eaLnBrk="1" hangingPunct="1"/>
            <a:endParaRPr lang="en-US" altLang="en-US" sz="1600" dirty="0" smtClean="0"/>
          </a:p>
          <a:p>
            <a:pPr lvl="1" eaLnBrk="1" hangingPunct="1"/>
            <a:endParaRPr lang="en-US" altLang="en-US" sz="1600" dirty="0" smtClean="0"/>
          </a:p>
          <a:p>
            <a:pPr lvl="1" eaLnBrk="1" hangingPunct="1"/>
            <a:endParaRPr lang="en-US" altLang="en-US" sz="1600" dirty="0" smtClean="0"/>
          </a:p>
          <a:p>
            <a:pPr lvl="1" eaLnBrk="1" hangingPunct="1"/>
            <a:r>
              <a:rPr lang="en-US" altLang="en-US" sz="1600" dirty="0" smtClean="0"/>
              <a:t>Molecular orbital of a helium molecule</a:t>
            </a:r>
          </a:p>
          <a:p>
            <a:pPr eaLnBrk="1" hangingPunct="1"/>
            <a:endParaRPr lang="en-US" altLang="en-US" sz="2000" dirty="0" smtClean="0"/>
          </a:p>
        </p:txBody>
      </p:sp>
      <p:sp>
        <p:nvSpPr>
          <p:cNvPr id="604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303BD7-CD4B-415E-839B-C5F25D7920A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8000"/>
    </mc:Choice>
    <mc:Fallback>
      <p:transition advTm="58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Nature of Chemical Bonds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 smtClean="0"/>
              <a:t>Both theories describe molecular bonds</a:t>
            </a:r>
          </a:p>
          <a:p>
            <a:pPr lvl="1"/>
            <a:r>
              <a:rPr lang="en-US" altLang="en-US" sz="2400" dirty="0" smtClean="0"/>
              <a:t>Valence bond theory</a:t>
            </a:r>
          </a:p>
          <a:p>
            <a:pPr lvl="1"/>
            <a:endParaRPr lang="en-US" altLang="en-US" sz="2400" dirty="0" smtClean="0"/>
          </a:p>
          <a:p>
            <a:pPr lvl="1"/>
            <a:r>
              <a:rPr lang="en-US" altLang="en-US" sz="2400" dirty="0" smtClean="0"/>
              <a:t>Molecular </a:t>
            </a:r>
            <a:r>
              <a:rPr lang="en-US" altLang="en-US" sz="2400" dirty="0" smtClean="0"/>
              <a:t>orbital theory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Neither </a:t>
            </a:r>
            <a:r>
              <a:rPr lang="en-US" altLang="en-US" sz="2800" dirty="0" smtClean="0"/>
              <a:t>theory is 100% correct</a:t>
            </a:r>
          </a:p>
          <a:p>
            <a:pPr lvl="1"/>
            <a:r>
              <a:rPr lang="en-US" altLang="en-US" sz="2400" dirty="0" smtClean="0"/>
              <a:t>Which is more correct is disputed</a:t>
            </a:r>
          </a:p>
          <a:p>
            <a:pPr lvl="1"/>
            <a:r>
              <a:rPr lang="en-US" altLang="en-US" sz="2400" dirty="0" smtClean="0"/>
              <a:t>Sometimes 1 theory is better than another</a:t>
            </a:r>
          </a:p>
          <a:p>
            <a:pPr lvl="2"/>
            <a:r>
              <a:rPr lang="en-US" altLang="en-US" sz="2000" dirty="0" smtClean="0"/>
              <a:t>Depends on situation being described</a:t>
            </a:r>
          </a:p>
        </p:txBody>
      </p:sp>
      <p:sp>
        <p:nvSpPr>
          <p:cNvPr id="624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D69485-1175-4A95-B31F-94365EE96D2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8000"/>
    </mc:Choice>
    <mc:Fallback>
      <p:transition advTm="78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Nature of Chemical Bonds</a:t>
            </a:r>
            <a:endParaRPr lang="en-US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Chemical bonds have specific lengths</a:t>
            </a:r>
          </a:p>
          <a:p>
            <a:pPr lvl="1" eaLnBrk="1" hangingPunct="1"/>
            <a:r>
              <a:rPr lang="en-US" altLang="en-US" sz="2000" dirty="0" smtClean="0"/>
              <a:t>Bond length is the distance between the two nuclei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Chemical </a:t>
            </a:r>
            <a:r>
              <a:rPr lang="en-US" altLang="en-US" sz="2400" dirty="0" smtClean="0"/>
              <a:t>bonds have specific bond angle</a:t>
            </a:r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  <a:p>
            <a:pPr eaLnBrk="1" hangingPunct="1"/>
            <a:r>
              <a:rPr lang="en-US" altLang="en-US" sz="2400" dirty="0" smtClean="0"/>
              <a:t>Both are important in the stability of a chemical bond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634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0C6B22-C384-4675-B083-D32DC4E8B5C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000"/>
    </mc:Choice>
    <mc:Fallback>
      <p:transition advTm="114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Types of Chemical Bonds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5294312" cy="4114800"/>
          </a:xfrm>
        </p:spPr>
        <p:txBody>
          <a:bodyPr/>
          <a:lstStyle/>
          <a:p>
            <a:r>
              <a:rPr lang="el-GR" altLang="en-US" sz="2800" dirty="0" smtClean="0"/>
              <a:t>σ</a:t>
            </a:r>
            <a:r>
              <a:rPr lang="en-US" altLang="en-US" sz="2800" dirty="0" smtClean="0"/>
              <a:t> Bonds</a:t>
            </a:r>
          </a:p>
          <a:p>
            <a:pPr lvl="1"/>
            <a:endParaRPr lang="en-US" altLang="en-US" sz="2400" dirty="0" smtClean="0"/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dirty="0" smtClean="0"/>
              <a:t>All </a:t>
            </a:r>
            <a:r>
              <a:rPr lang="en-US" altLang="en-US" sz="2400" dirty="0" smtClean="0"/>
              <a:t>covalent bonds have 1 </a:t>
            </a:r>
            <a:r>
              <a:rPr lang="el-GR" altLang="en-US" sz="2400" dirty="0" smtClean="0"/>
              <a:t>σ</a:t>
            </a:r>
            <a:r>
              <a:rPr lang="en-US" altLang="en-US" sz="2400" dirty="0" smtClean="0"/>
              <a:t> bond</a:t>
            </a:r>
          </a:p>
          <a:p>
            <a:pPr lvl="2"/>
            <a:r>
              <a:rPr lang="en-US" altLang="en-US" sz="2000" dirty="0" smtClean="0"/>
              <a:t>Makes up the ‘skeleton’ of a molecule</a:t>
            </a:r>
          </a:p>
          <a:p>
            <a:r>
              <a:rPr lang="el-GR" altLang="en-US" sz="2800" dirty="0" smtClean="0"/>
              <a:t>π</a:t>
            </a:r>
            <a:r>
              <a:rPr lang="en-US" altLang="en-US" sz="2800" dirty="0" smtClean="0"/>
              <a:t> </a:t>
            </a:r>
            <a:r>
              <a:rPr lang="en-US" altLang="en-US" sz="2800" dirty="0" smtClean="0"/>
              <a:t>Bonds</a:t>
            </a:r>
            <a:endParaRPr lang="en-US" altLang="en-US" sz="2800" dirty="0" smtClean="0"/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400F07-A358-4509-A0BA-AF823380FBF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4000"/>
    </mc:Choice>
    <mc:Fallback>
      <p:transition advTm="84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H</a:t>
            </a:r>
            <a:r>
              <a:rPr lang="en-US" altLang="en-US" baseline="-25000" smtClean="0"/>
              <a:t>2</a:t>
            </a:r>
            <a:r>
              <a:rPr lang="en-US" altLang="en-US" smtClean="0"/>
              <a:t> Molecule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84" charset="2"/>
              <a:buChar char="n"/>
              <a:defRPr/>
            </a:pPr>
            <a:endParaRPr lang="en-US" altLang="en-US" sz="2400" dirty="0" smtClean="0"/>
          </a:p>
          <a:p>
            <a:pPr marL="342900" lvl="1" indent="-342900"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84" charset="2"/>
              <a:buChar char="n"/>
              <a:defRPr/>
            </a:pPr>
            <a:r>
              <a:rPr lang="en-US" altLang="en-US" sz="2400" dirty="0" smtClean="0"/>
              <a:t>Bond length </a:t>
            </a:r>
            <a:r>
              <a:rPr lang="en-US" altLang="en-US" sz="2400" dirty="0" smtClean="0"/>
              <a:t>of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" pitchFamily="84" charset="2"/>
              <a:buChar char="n"/>
              <a:defRPr/>
            </a:pPr>
            <a:r>
              <a:rPr lang="en-US" altLang="en-US" sz="2400" dirty="0" smtClean="0"/>
              <a:t>Bond strength </a:t>
            </a:r>
            <a:r>
              <a:rPr lang="en-US" altLang="en-US" sz="2400" dirty="0" smtClean="0"/>
              <a:t>of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" pitchFamily="84" charset="2"/>
              <a:buChar char="n"/>
              <a:defRPr/>
            </a:pPr>
            <a:r>
              <a:rPr lang="en-US" altLang="en-US" sz="2400" dirty="0" smtClean="0"/>
              <a:t>Bond formed through the overlap of two head-on orbitals</a:t>
            </a:r>
          </a:p>
          <a:p>
            <a:pPr eaLnBrk="1" hangingPunct="1">
              <a:lnSpc>
                <a:spcPct val="90000"/>
              </a:lnSpc>
              <a:buFont typeface="Wingdings" pitchFamily="84" charset="2"/>
              <a:buChar char="n"/>
              <a:defRPr/>
            </a:pPr>
            <a:endParaRPr lang="en-US" altLang="en-US" sz="2400" dirty="0" smtClean="0"/>
          </a:p>
        </p:txBody>
      </p:sp>
      <p:pic>
        <p:nvPicPr>
          <p:cNvPr id="66564" name="Picture 6" descr="hydrogen-molecule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09788"/>
            <a:ext cx="23622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B17520-C23C-467B-AD89-7E52338AB1C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500"/>
    </mc:Choice>
    <mc:Fallback>
      <p:transition advTm="605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Hybrid Orbitals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4687887"/>
          </a:xfrm>
        </p:spPr>
        <p:txBody>
          <a:bodyPr/>
          <a:lstStyle/>
          <a:p>
            <a:r>
              <a:rPr lang="en-US" altLang="en-US" sz="2000" dirty="0" smtClean="0"/>
              <a:t>Most molecules cannot be explained through simple </a:t>
            </a:r>
            <a:r>
              <a:rPr lang="en-US" altLang="en-US" sz="2000" i="1" dirty="0" smtClean="0"/>
              <a:t>s</a:t>
            </a:r>
            <a:r>
              <a:rPr lang="en-US" altLang="en-US" sz="2000" dirty="0" smtClean="0"/>
              <a:t> and </a:t>
            </a:r>
            <a:r>
              <a:rPr lang="en-US" altLang="en-US" sz="2000" i="1" dirty="0" smtClean="0"/>
              <a:t>p</a:t>
            </a:r>
            <a:r>
              <a:rPr lang="en-US" altLang="en-US" sz="2000" dirty="0" smtClean="0"/>
              <a:t> orbital interactions</a:t>
            </a:r>
          </a:p>
          <a:p>
            <a:pPr lvl="2"/>
            <a:endParaRPr lang="en-US" altLang="en-US" sz="1600" dirty="0" smtClean="0"/>
          </a:p>
          <a:p>
            <a:pPr lvl="2"/>
            <a:endParaRPr lang="en-US" altLang="en-US" sz="1600" dirty="0"/>
          </a:p>
          <a:p>
            <a:pPr lvl="2"/>
            <a:endParaRPr lang="en-US" altLang="en-US" sz="1600" dirty="0" smtClean="0"/>
          </a:p>
          <a:p>
            <a:pPr lvl="2"/>
            <a:endParaRPr lang="en-US" altLang="en-US" sz="1600" dirty="0"/>
          </a:p>
          <a:p>
            <a:pPr lvl="2"/>
            <a:endParaRPr lang="en-US" altLang="en-US" sz="1600" dirty="0" smtClean="0"/>
          </a:p>
          <a:p>
            <a:pPr lvl="2"/>
            <a:endParaRPr lang="en-US" altLang="en-US" sz="1600" dirty="0"/>
          </a:p>
          <a:p>
            <a:pPr lvl="2"/>
            <a:endParaRPr lang="en-US" altLang="en-US" sz="1600" dirty="0" smtClean="0"/>
          </a:p>
          <a:p>
            <a:pPr lvl="2"/>
            <a:endParaRPr lang="en-US" altLang="en-US" sz="1600" dirty="0"/>
          </a:p>
          <a:p>
            <a:pPr lvl="2"/>
            <a:endParaRPr lang="en-US" altLang="en-US" sz="1600" dirty="0" smtClean="0"/>
          </a:p>
          <a:p>
            <a:pPr lvl="2"/>
            <a:endParaRPr lang="en-US" altLang="en-US" sz="1600" dirty="0" smtClean="0"/>
          </a:p>
          <a:p>
            <a:pPr lvl="2"/>
            <a:endParaRPr lang="en-US" altLang="en-US" sz="1600" dirty="0" smtClean="0"/>
          </a:p>
          <a:p>
            <a:pPr lvl="2"/>
            <a:endParaRPr lang="en-US" altLang="en-US" sz="1600" dirty="0" smtClean="0"/>
          </a:p>
          <a:p>
            <a:r>
              <a:rPr lang="en-US" altLang="en-US" sz="2000" dirty="0" smtClean="0"/>
              <a:t>By combining together orbitals become more accessible and better suited for bonding</a:t>
            </a:r>
          </a:p>
          <a:p>
            <a:pPr lvl="2"/>
            <a:endParaRPr lang="en-US" altLang="en-US" sz="1600" dirty="0" smtClean="0"/>
          </a:p>
          <a:p>
            <a:pPr lvl="1"/>
            <a:endParaRPr lang="en-US" altLang="en-US" sz="1800" i="1" dirty="0" smtClean="0"/>
          </a:p>
        </p:txBody>
      </p:sp>
      <p:graphicFrame>
        <p:nvGraphicFramePr>
          <p:cNvPr id="32774" name="Object 1"/>
          <p:cNvGraphicFramePr>
            <a:graphicFrameLocks noChangeAspect="1"/>
          </p:cNvGraphicFramePr>
          <p:nvPr/>
        </p:nvGraphicFramePr>
        <p:xfrm>
          <a:off x="3238500" y="4876800"/>
          <a:ext cx="26670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3" name="CS ChemDraw Drawing" r:id="rId3" imgW="3402605" imgH="1325644" progId="ChemDraw.Document.6.0">
                  <p:embed/>
                </p:oleObj>
              </mc:Choice>
              <mc:Fallback>
                <p:oleObj name="CS ChemDraw Drawing" r:id="rId3" imgW="3402605" imgH="1325644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4876800"/>
                        <a:ext cx="2667000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238500" y="4876800"/>
          <a:ext cx="1036638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4" name="CS ChemDraw Drawing" r:id="rId5" imgW="1322440" imgH="1325644" progId="ChemDraw.Document.6.0">
                  <p:embed/>
                </p:oleObj>
              </mc:Choice>
              <mc:Fallback>
                <p:oleObj name="CS ChemDraw Drawing" r:id="rId5" imgW="1322440" imgH="1325644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4876800"/>
                        <a:ext cx="1036638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41675" y="4876800"/>
          <a:ext cx="1036638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5" name="CS ChemDraw Drawing" r:id="rId7" imgW="1322440" imgH="1325644" progId="ChemDraw.Document.6.0">
                  <p:embed/>
                </p:oleObj>
              </mc:Choice>
              <mc:Fallback>
                <p:oleObj name="CS ChemDraw Drawing" r:id="rId7" imgW="1322440" imgH="1325644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4876800"/>
                        <a:ext cx="1036638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DCE310-5587-45D0-B2E2-03AD6A0826D8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3000"/>
    </mc:Choice>
    <mc:Fallback>
      <p:transition advTm="11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Modern Organic Chemistry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017713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The chemistry of molecules that contain both carbon and hydrogen</a:t>
            </a:r>
          </a:p>
          <a:p>
            <a:pPr lvl="1" eaLnBrk="1" hangingPunct="1"/>
            <a:r>
              <a:rPr lang="en-US" altLang="en-US" sz="2400" dirty="0" smtClean="0"/>
              <a:t>Carbon but no hydrogen is </a:t>
            </a:r>
            <a:r>
              <a:rPr lang="en-US" altLang="en-US" sz="2400" dirty="0" smtClean="0"/>
              <a:t>inorganic</a:t>
            </a:r>
          </a:p>
          <a:p>
            <a:pPr lvl="2" eaLnBrk="1" hangingPunct="1"/>
            <a:endParaRPr lang="en-US" altLang="en-US" sz="2000" dirty="0" smtClean="0"/>
          </a:p>
          <a:p>
            <a:pPr lvl="1" eaLnBrk="1" hangingPunct="1"/>
            <a:r>
              <a:rPr lang="en-US" altLang="en-US" sz="2400" dirty="0" smtClean="0"/>
              <a:t>Hydrogen </a:t>
            </a:r>
            <a:r>
              <a:rPr lang="en-US" altLang="en-US" sz="2400" dirty="0" smtClean="0"/>
              <a:t>but no carbon is </a:t>
            </a:r>
            <a:r>
              <a:rPr lang="en-US" altLang="en-US" sz="2400" dirty="0" smtClean="0"/>
              <a:t>inorganic</a:t>
            </a:r>
          </a:p>
          <a:p>
            <a:pPr lvl="2" eaLnBrk="1" hangingPunct="1"/>
            <a:endParaRPr lang="en-US" altLang="en-US" sz="2000" dirty="0" smtClean="0"/>
          </a:p>
          <a:p>
            <a:pPr lvl="1" eaLnBrk="1" hangingPunct="1"/>
            <a:r>
              <a:rPr lang="en-US" altLang="en-US" sz="2400" dirty="0" smtClean="0"/>
              <a:t>Only </a:t>
            </a:r>
            <a:r>
              <a:rPr lang="en-US" altLang="en-US" sz="2400" dirty="0" smtClean="0"/>
              <a:t>compounds containing both are considered organic</a:t>
            </a:r>
          </a:p>
          <a:p>
            <a:pPr lvl="2" eaLnBrk="1" hangingPunct="1"/>
            <a:endParaRPr lang="en-US" altLang="en-US" sz="20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9222" name="AutoShape 16" descr="data:image/jpeg;base64,/9j/4AAQSkZJRgABAQAAAQABAAD/2wCEAAkGBhQSEBQUEhQVFRUWFRUUFBUYFBQVFBQXFRYWFhcVFxUXHCceFxokGRUWHy8gIygpLC0sGh8xNTAqNSYtLCkBCQoKDgwOGg8PGiwkHyQsLCwsLCwsLCwsLCwpLCksLCwpKSwsKSksLCwsLCwsLCwsLCwsLCksLCwsLCwsLCwsLP/AABEIALwAwAMBIgACEQEDEQH/xAAbAAABBQEBAAAAAAAAAAAAAAAFAQIDBAYAB//EADsQAAICAQMCBAMFBQgCAwAAAAECAxESAAQhMUEFEyJRBmFxFCMygZEzQqGx8AcVUmLB0eHxFiRygpL/xAAaAQACAwEBAAAAAAAAAAAAAAAAAQIDBAUG/8QALREAAgIBAgMGBgMBAAAAAAAAAAECEQMEMRIhQQUTIjJRkRQzYXGh0UKx8IH/2gAMAwEAAhEDEQA/AMfriNdpde7OCxta46XSEaYhNdpa0g0AIRrq04a7SAZWlA0ukrTEI2m1p+krQAmkrTq0mgVHY64DS1pdIaQytdp9aaRoChhGkK6cRpNMg0MI006edMOgiztcdJpQNAFy9LpunDSLrFGurSDS1oGjiNJWna4jQOhuk07SHQKhDpK0taWtAqG1riNOrTljJ6c6G6Hwkdat7LwxpGocaMfDnwy07MLCELYys38uNWN34Kdti7yKWsejIBlHJLBepUAWT9NcnUdoKPhx82bcem6yI/CvhEyyBAwHPJbgCupI717a2u9+GtksbJI8SlFFspRWuuhHWye38tYaR93m7g0o4ODAMqFcg3viegPQmx21Dutt94GlCViuJqlYVYC58k2avvzROuNl1GTI+cmbIwjFckFH8N2bj0SpECljLqGBrnk6GeM+EeQfLWWOYBVYMnIbL5jvwe+p4beOhZJlGVIAqRWqh+OFpqFHjnXf3L5skmJaw/4h6RS2GYqD1FDpxqPeTu02NxT6A/7JGytYxYVX+E3/AK9dUN/4eY+/z6VrTbqOExIFLMy0ztmCBzWQUDhT8/noV4tvDJVmyowHHYa6Gl1WVS5u0Z8uKDWwAI0lalkWjzphOvQp3zOTJUMrShddpdMgWq0tadWurSL6GacNdWnAaTGkIRrtOx0oXSskMrXY6dWuGiwobjpMdSqt9Bf051rvg34WMklyUvBIsZfw/LVGbPHDHikWQxubpAHwrwIycsQqj3sDWs8NWCAcxiRv3BQ4PuLvr78aObjwKGGRpPMDkIcIiyAs94liTwB6gLPAvTNr4HI37WNZAOCUmxjVlkAeHDFXNIT6gTyooc689n1ksy5ul6HQhiUAX4huPsyJIZFLuc3iSgygj0jJr4sC/wA9DPGfi2eJHjMiSxPEpAaFs4mZSTjiAR+KspLtQD7gy+O/DhWX7hsWU+XuTTmGLkukjSuSxNY/uEHnnLqLPhBmdXSNdxI0bMFjKEIhAw/CwFKGtUbErwPYDG3aLSTwn42hhZ4w3o3MMMLu5fNGRXzdIlUlr82lX03h1HTRLwfePtId4vkytIyqRHuQBtpg0ixgrGRlSLmWUG+1X0Dr8PREL9tnkjnQRpAiRUpHqweXcYcjzMgTlyF5J7aXZeHFYIX3e6ZIOVERbEIksJJmBHqyvI0wIFk6j9wBw8bSPbywBVV4lELFSZIpEiLkuj9bZjlfcCu3Fc+c80byxhEMZVL+9YRx0xZAotUUgCl7EjmtJ4Pu5FmuGYU0ThCzpJI1FzEGWFaJNJVqGFqasC9mPg2OV4ZQ7xZm5IXvHlCT5ScGOUkcnuuVg3qTkkOjFb6QpDJJRjEowxsU6hhnGyjmNlazRqwwI66zc8nrte98VxWvQ/7UYI0woUTYpVAU4iufega96rXncS5Hg63aZ3CzPk3opz9dREankXi9RVr0mGVwRycq8TGhdOw05Rp2rSCRPjpa0t6UnUS4aBp1aTU2327OwVAWY9APlzZ+VddRbrmNIjUWQB1JoAdSfYfno7s/g+ZxJmVhMaCQhw7Eg3x90Go8XR5o3VA60vgvwudttJn3MUhEipkkRUztDZLgkDJI8QbCt6ro13pfE/hUWzWN2V4I2OU22WcurIHUiPEYq34nYkNSmyWa61wtR2k+Jxxe5vx6dJXIzq+BOYhKVcLYVrX1IxAbmMWxFMG4GVduORcMkbH1SBO5vn5+kjhuOeP01o4p5hKDUSNHDExWaZBMch5eWBRMVMbZPRogA5XwbEkrQbZponliGQWRlcS2aUnzS1xMhLhfwiy3Fi21mWuzr+X4LXgg+gP8FmhjYljkT6eBf5ge/TrogPC9zE6bjKQLzgvlu8rp1ZlhFFgPqvyu9N8P3Xh67IrIvmzs7YLk0ayEUtxFAcQbfqDbAg36aof+UzLKreYfLXHASM0jNFExCYyHFg10uS9S1se2s+XNPK7kTjFRVIKL4zHJJG86iRFhMypHJAqeaxVmtwKYGgpRyW9RsEDU/h/xlBtrLSMIzm5CSKwLl2CphGASSCnAAYUWyq9Bdi0c25kaFlGc7FXqR4sAtHKIgFiSI1UswFFa5N67w+OBT0JDlBJHJG2Icx+YzoytkjLSn0kURY7DVO5Mj33j0DtIEVVUBWxbzJxJISRJM03Ct+LCqv1seDWivgEwRpkdVQSgwyqtAqcCAFlWw65ek0TRP+bgd4h4aAaRozLC/plM0jyOWBIhjv7tishf1+kZFe/WJIkDGOSVsWFM4jjRkbzleR7IZZKCeXkgCnsKvQhGg/unzIZnptvtnlMksUmDx7eUyEeamIXzNvJ67vEqVDWBZFPwtGkj3228sghPNkctjJimcXmIYyfNRgmOK2tVwaxaxtN5AZ2k3TKrKgG5RSfVGrLGAC33mAOeS3gVPswAt+G7WTfMu7RAgWN9tHHETA1vFmBOEUoEyZ3V0LD71eAQdR2GT/DfhsEe/h4kyJzR2JKMSGyEi0BHKGvBepQnk1xpfF/Edx9o2KQsFZ52+0A8K8UatmAGHXkEd/TrA7XfXHtYGhnWvMyVQ6ktIVlgmAOObB4TZWrOVDnXp8HiI3G1jnjFjHzUDFuoBoEryeLHzscaUvUaMh/a3PxAP/m5FDjoobL5+oV0oa882sQ5cj09Paz7a3X9o+3eRAzoY2Mioilw64hWtg1AAGuh5snjWAWQ4lb4y/l3vXR0/LGjPk8xBPCR9O2q9au7henPbVfHXoNK7xnMzx8RHWnAacE0uOtJXQ/ThpBrr0Ex41pfAoEihWSVkQSyhGZr/ZCmZelBTQ7jv21l9bra+HOm0WkVk3MS0w9SxUQUDK/o5ZaLGqs0T0HM7QycEEvVmrTRtm78U8Si2cRcKSGZ5APvWjJb7x7dVfEkZFeMSRQq9eZeNbjc+IbzBcDHGzJ+/C8giIZ2YSZGGhLQy4FkE2cdaOH4ZaKPzYgq0I3EMLbnBiRy4SRhCLOPpZCFAY9uMv4uJYJHjO4BWZBBupItsFCk5RhS+RdlLM5yJBbngVrzKVbHRYKHh8v2ll3QJd8SkqiVAolEYzNqZVVVXDHG8iOo40T8S8FjiUJNJCJifLDGRHiXy7CHzWAEdcxcjoGPtQmbceW0UmL+ayoxK8EJTGNrZpGFqhIs8gagl8Y3m4dBEqsCyqgVc1qiSgAWzkzZn1At1N2dOxDpfiL7OwR0UFCwwiClDmQSzysx82SmoG+ii+ODnd14s0hjSNQgA91Vmdc8nLgAL+IjFOOBdtydRstmhXbx7mFpPPYkvF5SsxOQLJizOUDnLMKLs+mgtxb/AOEljLvLJI0EckuBWJF3DBVTENl6FGTCwR8+Sa0uYzOSSvOEyOGWVyHIFyMbAReGYEWAtE3RutFPA4NvGhDO8kor8MbNGiM4VlRwwIvgFnGFO4Ayo6n3Mpgdc5fVjeGQKDoygR/s86YtRxwsKAWXkh4vO22XC7Mc3qakUlZ1LeQoVSCOASQzoCUq60AUHDgXjQRJlKBmNskix4ursrxhgEIrrjXRWUN8KUzEwTzzD1FaVXkQSYlURwGyBWU1d4+15cnD4hAtSlljMRJhR1aKRQGm8t1LpwygocSxV/Lq7IqtuPGPs8gbbtErIERwY4zG5K4jFmQZDy3W41LXYb/MGAJEO5224iymUK6xtG0nmGOWLHELGWVrQZslVRNcdBrSeB/HgEUkbsCpdZSsEbrOGVgpMCsQq9FY0Gv1XkWOqXiHiZeSRJWDbRQPLSGORIkAkwv7MrMQQA5Kuxsd6YDQLY7Rwkyl2wzUyNH6i2bGso3xIYYFshVkKL/DaEa7xD46aaS8YpFkd6LxH7UixuksZZAQQjR40RYNlbB6Ftj4xg8iwCRFXbSySMwcI2SBWaMFcogsrL92BVgklavWH8DbcDbPAYWnAV3UFTG0OVK7LuLDqrDGxWJ9IIN6LeH+HSbfdrNHBN5UPB8x2bzY1KDyWWMYhiZoyFYkfvXXSQzV/Fu3kOzlE7szhkljtkNxsUUMwAsHhuPndc0MSg4F8819da7xiIGHcSCORfNRMspCyh45KZFzYsyij6zdn8IA1k4vcfP+hrbh8pTPchnqulfLVXHU+44PXUJ13tJ8swZvMJWl0l6461lBwOlJ0mkY6Yh6nXrPhewzG2MLn0CESQB2jjVAyrJdWDJYVuACaIBpjflfh0BkmjQDIs6qF7NZ6H5Xx+Z16H4D/wCzM6QTsFkjicsomSYBA4pGakVXAIDoHseoBTyOH2rJVFfdnQ0i3Ze+OPEWGzkLxhnklET+SQzLEkhZfMJBWM2wBDNjbXYJAHjO+3W53DyNPQCRhgC6oqKCEURgm3CiXhBwevPN7z4z+INvt0Gz2sjNIyiNjFKzRxBWZivc7iQ2My5qlI4BKa84gWFrDmiOLysJTHIquK2oUj0q1iurA0OCjayGV/xO8o9YaqQuJACoQlbA7N6q4KfPVUzBT6So5IDqGWxRJAYAHm657HVmd0lZFRQi4ohxDspIXHI82GdgSQeLqqGu2eyjyUuCUsF6VssDyxVf38VN39OD3Yh/g+1lkmVNqkrP6TUa5nginKHhQOOS1Edxda2HgaeW1Pug7IcnWEQyKrMAjCN3ciRyCoL8C7/aVw7/AMtT7ONrtCsW3YSruETbr9oMTEBDLMzYySMt1iPftQ0Mi8ASWTCNZJSD5QRxKWVbVbZBgcACWpQDxVWSdLmMJt8R7eOIZOpBX72FeIJCpAVMCpyKsP2hW2oi6Ix6TawHayxCNkadcNvI06NE0yYSrC6uAkZQLgDlYyo99d4B8LR7bdrLOcFjfKGCRMXkkJ8tGfJgioDixORqgtWDq9tfAtm0ao8jOfxSTt5scKzSjy41kiDECzE6ZAqKwB5Ng3GZTa+D7iPIv5nmJuHjCqjLIWQqzyQyVb0TZQ1eQYXzWi2h9So3hcYmlsBi80LyrICthLxyAtuccSvQEat/3o4VVmjaHJXETxzMzlgyBQk7tmgRGPGQpZKbmtMn8JG720Mjs/qaRYIvSymNSQyCTK3kcXVNbOCKro6EDJ9wkY8xY2nkMiBssow7srFGaMIqjIZiuGBYuaJ5sPsdw6NPHAuAVZESJiKOTE0xCtI4YWPxNxYBGhviWzlglcO0reWWHLkYgEUGcnPjMek8jIdK5JHxOJNjP5ODSPCplKxk+UXP7IErSrirMcVBHFucRpiCXw0V3G2l+78qbAeXFLIybbcyecsplEpKsjYMEwsAqQRfYhD4dLNtRcESAQfZDt1P3s0IkSWUo7OFSQAsMGFiy18kBIp4V8RiiwkBdfLZSJ4n3UixArnbY4cIq3wK6cDRL4L2Un2fdJay7V1kaJpX+0NIw4JfE0MRQIFfhWgOSRjI/EtrLFsvImnd2jH/ALNusjvCjvhUlBrJx4PIF3XTWINRSFR6gBQ9vyrtrffGfxCkkckQsPyVcfszEcCGvH8V4mga569h503cih6fb2/11swLkU5Bu4HfUJOk3O7uvatRLJr0Ok+Wc3M1xciXSE6bnrstayqzhJrmbVMS6QyaVkLD3wwxO8hx658cgAnoASQaBJAuj16a2XjaiNJ1kdII47WN5JZWeWBXKzQoqqsv2dHeNQg5aiMsSTrL/wBnxcbh5Yo0kkjVcVclVGbYWWAOP4gLruOnXRn4zn3rQsuEEce4ZXPqXLdyJiSYlmJfEBEItV72aonzfac+LLXojraVVCzC+I+LKYmG3AihowP5aBPMZyXHmAH0khEBCkAhRd1oTBISwrGRmsKMndjWJ5UfjBClaIN88dLsSsEtk8uyI7cstoxybgoQyN6K4scmyL1Ft55XX0IHpSn4MlAT12Gf0qxAbjriPnrlmkXb7V5A2EKsnqZ1ChaCD1upPKkZfOsgAp0Rg+GppZL20ZKlmYlVkxVQxBt2VSwUNjwLYmgOgGn+CfAYwG3W/VGJUGCIq6t6iE8x/LWkXG8erAWwU8W6DZRHcO0y7mHbpjxZM6GRQ8H3am0kar5sn02FoDSHQNT4D3YuNzQjDz4AM6XwqrjEuKyEEn1NyvII51uPDfDoG2L7iRC0SRsqGVWld3oKGVUkMITlVHkgUQQGqwa3xJ4jtYKG386cQrUqs8kkcy+bZjkcZZIklllAw4K5DldZnxb4sk3FiFWgV2BCJKVOfp/ZRKLR8kpgTVcCrazcewY8Y3EzLGVVGiRlWOMImSo0YkMAHQLeaqCpFKATqjvp1eYncyfZpJHWTJZEUUTjLG0ZYpmfVTmqAC2QQBDFutwOamfzFKYpErAlI3l9ZV7blssFrh2yugNBI4JgGcJDE2UL26P5igeoAGiExAUmgKF9aOpCDsniqQpyAyqZVMIDP5frRkEhICtflkvYoMPTjfBHZ+N7em27xocihjiaJnWSQOvqMa2z8ec2RbjI12OgG13jYskgUqcCoUMxzDFwYSGXywZAwLq4y4r8ICs8f8S3fnwOZQ0UgMcbu6ydMYZiHObqmSim5AJNXRssAh4n4l58E7iRGkMhlWVy8Jj8zFEUSECKRwjOjI1Ur8WF4F+CQGN3SOQrI7RpHGhWMzgniPzA7pj6rCq/IpRdiqc77pWkKIpMlyPKI45CVVnST7yH04AgZACrQGgOtjZ/a5wkQRCxHkRAMVCgDymZg12uAYVwOpr06QBXw7xR6BCxTRwyCYzWS23laQsadjc3pXmzySa5516dsdysNpB5jRyyPM8pFl0wyYxsB6yzgCjyudDgADyfwzxE7YQwkMu2bF53XFXni8yRUdQ3qMaFZOK5ZiTVqNX5PGcdshOTtAR5ci2kUkigEyyIxOIxCK1V2YgHnUkrFZe+JPEmSJduxX0ZryysEB5jQMDZKLQF8XziD0yiT8V1rvq14xEKsPJzJJImaYFlZQxcc2WLFlx9gDfOhAejXf21vxJUZsj5i7ttQpJqbd8rf0GqQbXa00vAc/LHxF5H0/PVFZNSh9bU7KHaIr12Wm67Vdk6PRP7Ld2qJMCRySWsMMUEbFyGQ53grUFB5C+4IEfGW9/9zcmLCXFcRLuJTuJjkMJIEjvAEEkEV6cOtk33wPvJYxKIVeSR45DHEqgs2FIzAmiSoctipBIA69NRwwTbmZo3233uDPMNyJEULkC0jsSH/Djk9LlQpePV5bWV38jsYfloFbP4Pc1JM2aRWWQJNKSkZXNjgFqL1LeLdWP4eSNl8PbFVieUMJZbCQJIiCSFQzERptVZvLjxyPmAlyOFHuD/AL6lUyPmA/kLtxJDI0iYFqWU4ZGdsPMXFx6QUPBIArD4tjjFlU3LKz8yK8gSwq5ozFmBsAcryoUGm6ZC4O+OeBywOS0zTJnhFDAJNuXLIGJU+toUAkJcgjIsoNA3oKu9Yx2gaP8AZ5qrSm3tzGXYNSoFDkAMPUvQE6bJ4350sKQpuNxNkclMjgyYxxiMqsTsqSnFwWRvSEXLkakg8GnhiPmbWaJ2kb7OZFfNJObRCAWlHlFmJocp35AEBW+2zpI0m2eQkKHkylQbgklRymJAQO4rqD6Wu+i7Lw/1IrKx48xhO0MmIZcc4iCRiSbJb/LZJGjW4miSGNXniuVjN5CV5UlsKTcEHEpiLpeODSBm4FrNjHYdJGVnwAXyQlXz5fBYMQt2SPTyQFW3QEm5LQbcsY4mpIR5gkyRbZiquVogt/iAKhiTkNLs915hLKhYksPTNI6gYIk1RkEShl9R6k9h0pkJxypBhKrFvMCIzZDLMUrJjyi80T1qtWfKkhFwpEiZs1BmUCgfLmiBJsUHUFePpwNAEccahnfFMUYAlHEiNGSw9CE5PYqgBwT0B5M32rbDbgTEGSKZdxm0bMGQ5LlRvLllRY3C/swRRazD8QySGfHGGRvwR4yrEGyCCgkaKylWDAqMCCeSeSXbNoxKl+axCsImUY4lHytWVXY7csxPKXShvSGooAj4efMhaSFn3O4xoLxn5ZhlAkVSPVSqQrKCC0hVlGIIXwPxrbQy4gxiWINGmBycuIynpYjnK3AqgWC5Ejkd4TvyoUKBnQWMLbpzkVAk/CzeqT1sFbGwGGPILxj4SMLnbxgGRj5m2kXJZZAFRmVh2IPmKBZNiuSVJYHeIIXgihBLsVQoGfFhJOSqxjkFkdUgYPyoYWSWbTtpuChdU8xXzpmVTVlnWUlQxAIIROAvICnKw2oNr4eIN7CxSHcJMFhlUEt5ckYR8iyZBGxVX9JIrMcVo1sC4mqQZSIQshDSSH7oEtLEEK5KwTgBsu6GiAriDB/i2yZQjSZfies0UKyEEQsjKxBUr09iKo1oPNCAqk3Z6X3A/e+l8aL7x1bbmRRinn4ShVZY42dWIRFLEsOLvqf5jdzu/wBmvJpAB04BJNfr21txPkZppWD529P56rXqbeNzqDXYweRGGW4uWpA+otLrSpUVtD70uk0l6kFGh20+5baLDs4zbqwnkTPzfL81iq8NSxjBrNduT00S8b+Fty8I+27hXCpaWzTEvJ94Y42EYMr2FuiVGQN86AeE+NTQKfJz4DMWDFURuFSSRRYfHJiAwoE9+huH4xEIaSQndyyhI5S8zj7pcH8uMiyEZlYPdXx1snXltVFrNL7nWxSTghmy8EijSZfLdpZIoRA+Dkh5HEpCGNTgxjRlUAMWLNRIU0Y8C8I2EbRvO0mSoM5JMJFMixsXQQuCS/AGNGgF6Mx1nJ/7SZy+ShI8SzRIqlljJPAXJvQqjpweg4rgCfE/jXdTinktccAoVQqj02V4sElVJI5J66y0XI33hG6XbbjPbCRFUyln3ASKo0X8DlcmdS34vSq2AAQQWFH4i+PPP3AYySQRkSBPLQ5KHGNy2QzsfLjs59K4Fa84bdE5MzMzMSXyJtiehLXbG7u/9eIFBPTQBt5PH0IT1I3qkCARhTEgKuMYoW9JIsFuOAQLq9cnjApWcu1MCVfCMyIjEUp6jixYFg2AtCtY3y8SAxHIB9JyxsfLuB21Yg8UMTAw+kqSVeh5gPIyy7Gj1HI7dL0WKjY7Xxl5AVkRjGWYNw5RGUWgkBBD9SSxBAteRqObdSojOymMWiEMXZ3anDMMlxVQUY0TxiFq7rGw+Iut0zcgg+prIPY88i7P151Md8MWBGeVEXfp9Vkg8cnnn2Y8d9Owo3ux8cjYIHleEZAgq0ciUzmNsxILQrilN6qwHpPpJr7tIlmYybhekYRpJHZD0CgLGfQqqbLAuLRQBzxj9rukrnirFGRqKk2FIvkAm6FXXUcao7mMqxB+oPZgejD66ANu/wAQhFPlxpZ9QFOVcLZI/FYoX6ry4HqNBtNj8eIjRg4R0YrHmkbKkRqRRHJywBkRsrFDL/MQcgki+VizNlkuPdAtPlx+6QcSK68/nPupsaBZXBcs63as1VmOAaIY8+9+2gDUHxwndRMyNFJt5WsEHy4W8zhgj0Ea+AnAAHQHVyMFHrzBIC0UkMg6zKbNFLbKQMWvkqDQBsjWQfxZmlaZlhDGTO8Mhf46rkFfcHsa0S+G/EwdytyCG3yDgiNQKogCxTcjjuOBpxEzVeOQAJWVgObFqzI/4ZUJq1sgmrPTWcYc9uhP/WjPim3jxztHkLSZvG12z82SCVaq6H3JrnQOJgfxEj0mj1JPa9bcexnyblTdn1flqIak3LAt+Woxrt4vIjFLcXLXabelGrCNEg1x11669TRE50v69jVj8x30P3/hzpgS6NmuQxdWYeoinUG1axdH66IXpHjDcMLGseq0qzK1uX4svByewCJ9wenv+h6aZlq9ufDWDUtm/wAN9T8vrWq7bRgLNc9rF/przri06Z0VJNFfXDUz7cgW3F9up1GRWlRJNDb0ukrS1pDOI1167XaAOvXZa4a4NpAIdLfz/jrq0laBkoT0k5CwQMecjdnLpVCh1Pca6JjY711+Y7j58XpinVmJ1ABI6NzXBI5rnToiwt4POFiINANzd9MTwBzXIYm/lqxWJ+n513rVKLcKmJLXRONrZAHyIAo5Eiu4J0WCjDm7HF9uK5/TWzE6VGaatlDc1ka6HUV6R25029duDqKRjodek0l6QnU7Ci0IW9r0hjOj/kgfkef9AQQObrjjvp5gU8UCOOw5vmjXBP5/l7XUiHCzOmFh1U/odcqn2Ojv2VfYfrxyOSbHHFDi+3yuQRoOvHB5IroRZ569ex79r5OSHwtlLZ+MyxRFIkjbIEN5kaSAf5kDD0MPcaCz+HysbKjkk+w62fn8/wBdaN90oXqL7CmWvcYkWT054HWtRR78EGjlfzHJv8yOO/TprBPTYZybtmhTmlRl5fCpSQRRJ9jyP1H8tQt4XJf4a+fb9ffW1G4B7fPnvZJJ5Ff0fprlmHB4qx0Fi69hyR1N/wC9ag+z8L6v3X6Gs016GJHhct8IT7VWpV8ClP7v8b1r/P70B27jn5dLv2HselaU7wAEHj3B4HX29voev56S7Pwrq/dfol30/p/v+mRXwCX2A79T099KPh+U/wCH9T/trVHc8d+44s0fkAO1/wC1caZ9qI46C/cA/Mkmvn/LUvgNP9fcXe5DM/8Ajkv+XtXXknsOOukHw9Lden8yf9RrULuvn9SaNf8A257dgeeO513ni+T1BPT+FWKrjR8Dp/r7i77IZhfhyU1QHP1969tPPw29XkPfoR/PrrSma+9myOh6/wDXtx9LGmpvKsBiL4PIPQ3yRzwebFfTk2fBYF0/Id9k9QAPhdufUP0rn25699Tf+NuBjmcciQOx4HPz4/lozJNV3z15N0cT2BAvr7+311A++A9vrybrqOlmwP8AfuDL4XTL+P5f7DvMj6/0DT8OvzTHpXI/gB+lavwbJgtNZGAHFC6+vfjp8tXIZwRdDoCTXH6/p/LStNxz+XKgde10COv8a9hNaXAtl+X+yDnN7sDt4a4J4HUj+v66jSp4S3fj/nodF/tXcnuRVi/0Bte3b8umnrPfQE8Hpyfl0sHv/Adr1oSgQplCLwYX3I79fnf09/bXf3StgcX9evUfrx/PRBT2rob4AIu//j7XxfYnmqCSTUeSBR459zx36c/Ltqzw+hHhIxLXe+B0PUdwB34rtXTiuimYXZ96u6F1yOgHtwSe1++qochbs9f15PWvz/XVOOcswBrnrQAPUjr2/r5azvIWhF94DV/K+930HGPtdXY57g6rT+I9x+XJont0o8cjgkdQOmqXmljz+vN813OollNgXxV+/Q/P9dUyzMnRPJMSPb8z371xf+9+96qievfsOpP86+mnK1joP6r/AH1A3QH+uf8ArWTJN7onFdCddwT0H6UeP0N/PU674gfTuSTXPH739XeqAbI89CQKHQD2/jpqSHj+u3/GoxzyG4IJrvD27HtyOK7jj279tcd4SetdTwcetd6NnntR/PQ5RyB+WlEv8QD37/nqxZ2HAXpd5Y55sCryPA4sEt+XSuumLuCPYewHHAsV0v8AInnjVQsav5kf6/665TY/TS712HCXG3R70eOOAR8uQ1fkeNPXdkE11o9iKugCBQuhR59lvoNDy1Afn7673/PR3rDgL32vmz35/cH04FkdT20sm64/5avpya6UK+ntqlJJS2OubC+f8KH+ZOlY9fppvK9hcJY+1nt79hVnmuB8ifpf6wyzWa9/y/rpqAPZHz6/prpOBfyH8dVSztokoIspN0+nt0/OuP8AnVmPdnjkj25N8/Rev9dtCxIeD/Xb/fSl/wCX68H/AGGnHUMHAL/aCfeuOzj6V+ZHtpRMK5qzybHHzGWYPb2vg+5GhMbfTr1oX1OrEI5r6fx/71dHM2RcaCq7q75H/wCFIojn39u3t7nmUSkk0TfU88X+LqoHv/E17aDvuSAPkRV2QOL6dO+nRtf6E/oL/r6atWboR4Op/9k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8" name="AutoShape 15" descr="data:image/jpeg;base64,/9j/4AAQSkZJRgABAQAAAQABAAD/2wCEAAkGBhQSERAQDxESFRMWFRYUDxgXFxUTEhgRFRAVFRUYGBUXGyYfFxkjGRcVIC8gIycpLC0sGh4xNTAsNSorLCkBCQoKDgwOGA8PGiweHB8tKSkpKSwqLCopKSoqLCwpKSopLCwsKSwsLCksLiwpLDUpNSksLCwpKSwpLCwsKSksLP/AABEIANAA0AMBIgACEQEDEQH/xAAcAAEAAgMBAQEAAAAAAAAAAAAABQYBBAcDCAL/xABDEAACAgEDAQUFBAYIBAcAAAABAgADEQQSIQUGEzFBUQciMmFxFCOBoTNCYrHB0SRScoKRkrLwFbO04SU0U3N0g6L/xAAZAQEBAQEBAQAAAAAAAAAAAAAAAgEDBQT/xAAoEQEBAAIBBAEACwAAAAAAAAAAAQIRAxIhMUETBAUUFSJCUVJhcaH/2gAMAwEAAhEDEQA/AO4xEQEREBERAREQExMzEBKh227R20PpqaSAbe8Z2xlgqbQMA8clvH5S3zkXtj1+zV6Mbtv3Nh/xtUeX0nDntnHeny6cclym0rR1i45Jvfw9R/Kar9tL6BvLmxVILK2DlM+9ggAg4ziQHR+2yIjoHYkDPCKeP7zZxIPWdb7xXw+QQfkPA/UTxsfmxy3dvvyxw0+iqXBUEeBGR9DyJ+5qdIfNFBPnWhP41ibc9+eHmAmZgTM0IiICIiAiIgIiICIiAiIgIiICIiAmJmYgJRO3vs8HUtRpme0oiI62ALuLDcrKAfLknxl7muw+8X6H94EWbFQ0Hsh6bWm1tMth9Xzn8MEYkJ2g9i+n7t30jGpx7yjkocDwIz4fWdMvchSRj8c4kbpOpm5bhtG1cpuGdrPg7toPOB6mc9Y70reSQ6dpxXVVWDkIiKPoqAfwmxPHRNmus+qr/pE9p0SCZmBMwEREBERAREQEREBERAREQEREBERATEzMQE8M/eH5KPzJnvITrAtJIoJBNlSuQAxFe1tx5+o5gS1y5BGfEH90ieiaVqg9Vm3G7dXjzBHPyzkE8esgF6X1I4LXbW+L4gawzU1+6FHxKtneDBHhg8nGPaz7chBVLWUbiqs1d3B7jG5twzjbfj5kTnqblbvstXTf0VY/ZxNqR/QrGaisuMNzvHhhsnPHlzJCdGAmZgTMBERAREQEREBERAREQEREBERAREQExMzEBNXTH37j+0B/ggmyTKDr+q646i9dO9QrFhCjb72B4kscycrr02Rfpgznei7YagbxZZRkeBY2kk+gCLx+Mxoe0WtsJ2OhA5xw2M+XKgmcvl36b0r308/pB6O35gH+M3JBdmNW7rb3+zvA/ITwwUGOPInBk4J2l2msiZmBMzQiIgIiICIiAiIgIiICIiAiIgIiICYMzI3rev7qskHDE7U/tHz/AAGTA0ut9oxXlK+XHDHyU+mfWUnV6otwFXHzG4/nxNvULzgeH+/z+c8hV6zKI0Vr511H/wCtP5TNVODuVUU+WEQfwm0+n8xP1V4cydDf6R1p6W37QwPDAYUkZ/hL1oNetqB62yp/Ag+hHkZz+qrP8JIdL1p077x8BIFo8sZ+LHqJUF6EzPyh4n6mhERAREQEREBERAREQEREBERAREQEqvay0m2lPIJY/wCOVUfkTLVKj2pP9Jr/APZb/mCBCt4zyuefu045PAHrwPz+c1btSmPjT/On84H7Fk/O+eB1aDxdP86fznm3Uax421D++g/jAlNM028ZBHrwfoZE6DqFRIVbayxOAA6FiScAAA8mTNNRPIUkZ8cHH+/GBbOgXFtNQT47AD+HH8JISM7Of+Wpz6H/AFmScBERAREQEREBERAREQEREBERAREQMSH1qf0kEeOwD143yYnPfaB15qNXpq69LbqHsqsZVrK7gK3G44ZTngyM5bOysdb7tD2rE/Y+peP6Cv8A60f9589dPrDXVqwBBdQw9QXAInVev9qjrKdXpqtFrO9dK6sbFbFj2C5A23+sqnAA5xOf6bsjrxaQmi1PeJtcr3TFlySUJGPAlT4+ODJ4JZL1GWvTomh9nukKu9lVb/HtFTOygK2Bls8tjyHAwc5kD2t7IU6fT3PWteQEZOW74A2BTuUnGPmJD9O7R9QFzU6es9+WO9EpHeF8nO5AM5yfEiefXuoa/u7V1dJRS613M1K1t3gUWKrPjOduGwfKdNXfldyx6dSd3h7Pz/4p0/8A+TV/rE+mujkdwMkeLeJ/aafNnS+ianQ26XX6nSXihLK3yV2hs8qATxlh6zpdHbu8faKU6VaX067tSGsrVkVgWGQFyeMnAz4Tjy45XKdKZZq7di6Xjuq8Yxjy8PEzbkJ2M6h3+h0txXbvrDYznGSfPzk3O08IIiJoREQEREBERAREQEREBERAREQE5V7XHRdVpmtR3T7HrN61tssIDUn3WwcHz8PKdUlE7f8AQjfqNJbXqLqLa1tFb1bd2HKhgQ3iMeUy5THvTW1H7O6tN3QmBJbVv3l2D7w+x9PbSgZ9dxciRfRbPtOl16dP1GpQ2X9Oqrs1Nv3quzXDBdD8OeAPnPXW9j30ITVJrrt2jSy2nNVeRutG8BSccmwnnMjeu1a4pd3hsCs2nW7ZVpUG9XDafBqcYObhyPHPPhMxymXhtmkr2o60fs/VdV09nF32qjS6y0ApcaK9LtZz5oHuU5PylU1WpazoJex2dz1M7mYlmONBxljyZt6d+p16vU6uvvluYf0rbXXssBwGJrztsGRk4zgnnE36updWAsYFAl9o3fdaXYbG26cEDnbwAOB85TEh1zTUajqnTtLsv75hoGtY2D7P3KaZHcCvGQdq+JPrJDqNT97qNTeMXWUaXUWKpVwbqhrKygZDjnYM4+chdLd1K0VUaq3V1VCyvTZ2UKQLFNI24TLAKSDyODLB0v2a0ilA2p1bIPhXvRXWMOx8FXPiWP4mRlyTG6qpja6N7OFx0vp49KEH5SyyM7N6RatLp6qxhFrCqPHgfMyTl733SREQEREBERAREQEREBERAREQEREAZB9cxvQsqsNrfFjb8Q8cyckN1pgGTPo38JGc3FYeUB1zs4NVptWoG1mptRFA2puwrLnPJ95R6fSfPZ7f6zw7xfDDe4nPKHnjkgovPyn0d1DrqaWuy5w7CutrXAHiiBd2M4H6wH4z5V6jer22vWu1WdmRTglVZiQMj0ziTxzGS6Vm6B0Dr3U9ZZW9dlQYrcpfYo9xTTu3DHPJrx/aaQHVe0Wsp21O6ryH4RR762MM5xnO4MZ0D2aaAjS0WFDnunVQPiJbVGwEfUKo/uyse1rQhLRYfGxsVeHu1UoA3A9bHP8AliZ/j6XS8ePxdXvb09m3VNVrtdpdPfazUVHv3G0YUU+8PAce9gfj852zRP3YKCsbQTjOC3JP6w5H4icO9jXaWvSa3Y9TO+o2aeshgoTfYMkg+P6s7rU4dVbBC+pBOMHHJ5548cxnMbZvyzj17WHQfo0+gmzNbp/6NP7ImzOkcaRETWEREBERAREQEREBERAREQEREBKv2x6n3B09m+tBvK5sbu1LEDADkFQTjz8fWWic69sNSPXoqrFLh9TgICR3hWtnCZHILEBeOeeOZGePVNNxuq1e2OuezR61nQgNpbwCArDBWs5DIxBHujn5z5ubxnX6PZ4QdOtF+o0z2rfuRbe8TKplQowDtFjV1ncOd2eMGRnTuwuq1dS2LqgfcpewNUp2LdTa5OfE7TWF/vZ8pPHhcN7u25ZS+I3vZz2hH2Bq96rZQSBlgpNdjF1IBPJDbh+MrftT6mLdRUEYMq1nGCDjdaxxx54CyO6L2cs1Wm1upR6wNMivtKANYSHZlU+qojMfkJJHsOKm1B1Op2V1fZ1UpVvey/VUd7WioWAGBnLE/hKnHOrqTbb232QnYjI6hoWUE41FRGOfCwTvjdqBp6vvbqaVG747AH5ZvCpMuTn5ic303YOtzdUmuu36dnp1e7FNIvFRcFGBP3YKOpLDPAPnM9T7GUVU6pa6GNlas9VzsTvDPflQDhSa66VPHOd3qJOfH15S7XjnqeH0F0g/cUnOfcU+niufDJm7I3s5eH0mlcZw1NZGfHBQYklOkmuyKRETQiIgIiICIiAiIgIiICIiAiIgJyn2/wCPsukLFlxqDhl+JT3JwcZGefmJ1WVvt1oUt0pS1FZd65BAI+LHn9Zluu68MevKY/q+e9J1HqFaCyjWZVveVnY1sc2Kxw9oHi1a5w3OMGbOn7Y9RobeKqjyMhQpQgVXJt+7fG3FzH6hfSXjT9ntqqmntsWsblRCQ1YBLFwFYHAznzHJkdqelOGNpTTPlAuHpTGAzkHIckfFwceAEj5cfb6r9C5ZdSbULoPbHU6Gk6eupNjWM94dSe8VqDSUb0QKW8MHmbV3tAuYMh0mkKslSWhkZtz0Viuq07n4sVeARgc8gyx/8Gt3NYNDoT7qp6IGVAu7H9Y8EnwzPOvpt9abjptIq7zg7SWDOWAAxg7QW+nEfLgz7FzX0r9/abX6nANlKZDhygrRrWdAjvYEBL2FQBnGRz6mev8AwXUWlRq77mB7++oOHWosuXtIazG0s39VOSZcNN03U5Ae5Vwd42ADGAwwDtc8Bm/L0klT0lcrY5Z7MHBcmxl45xuJwMADjEn55PDpPq/l/NqOqdnU26TSrjGKahj0+6XjmSU86fhX6D909J2eeREQEREBERAREQEREBERAREQEREBIvrukFlZQttyQQfRgcj90lJA9quqGitHAB9/BB5BXac5/nJym4rHLpssVjU9LsRSBSCdp2MpBOTkDg4I558T4SM1GnKq6uLsMQpBSwcYUE5wfPJ8fKWDR9t9G3DuaT+17y/gccSQr12nfJq1Wn5/bC+efX6T5Ljk9LD6flPMUS/VKGrVXbbuw+VPwBSf/Tz4hfXymMBt6hbWBGfhsO87MYylfyHn5y992Mhhdp8+venH+G6adrIuRZq9GvrmwE7R5EEyOm68Ov3jP2/6rFHS7HGSl7nfkFgFG3Puqe8YcckYxzJzp/Z9ztF+1VHDBfebOOfe4AyQPAGe69otHXknWVsfMVLnwOcZHzms/batvd0yfVm95vwA4E6YYVw5frDkzmp2X+ocCfueenOVU/IfunpPseaREQEREBERAREQEREBERAREQEREBIPtX097afuhlkbcB6jaQwHzk5MEQOJDVqx2kYYHlSOfrjEzqKSBgYB8uA37p0nrvYfT6k72Ta4/WXAJ+oPB+vBlU1vsmt3E06hSD4CwE4+mQ053+hRtZpLTyErxn9oZ9f1ePX5zz09NnIKqPQ+HHzDAY/CX7p3s+11ROy+hM8EgE8efl5/KfhPZLcWy92mAJydtQJHPluWbr+DasaHUY42qW+TJj8s/wCEsfRKntsrREzn4jny8/LiWPQezitD95ddYPQbax/+ZZun9KroXbSgUefmx+rHkzZBtVjAA/CfqYEzKCIiAiIgIiICIiB//9k=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3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65AFBB-48D1-4723-8EA7-170CD626A2E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4000"/>
    </mc:Choice>
    <mc:Fallback>
      <p:transition advTm="54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Hybridization: </a:t>
            </a:r>
            <a:r>
              <a:rPr lang="en-US" altLang="en-US" sz="4000" i="1" smtClean="0"/>
              <a:t>sp</a:t>
            </a:r>
            <a:r>
              <a:rPr lang="en-US" altLang="en-US" sz="4000" baseline="30000" smtClean="0"/>
              <a:t>3</a:t>
            </a:r>
            <a:r>
              <a:rPr lang="en-US" altLang="en-US" sz="4000" smtClean="0"/>
              <a:t> Orbitals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Linus Pauling showed that 1 </a:t>
            </a:r>
            <a:r>
              <a:rPr lang="en-US" altLang="en-US" sz="2000" i="1" dirty="0" smtClean="0"/>
              <a:t>s</a:t>
            </a:r>
            <a:r>
              <a:rPr lang="en-US" altLang="en-US" sz="2000" dirty="0" smtClean="0"/>
              <a:t> and 3 </a:t>
            </a:r>
            <a:r>
              <a:rPr lang="en-US" altLang="en-US" sz="2000" i="1" dirty="0" smtClean="0"/>
              <a:t>p</a:t>
            </a:r>
            <a:r>
              <a:rPr lang="en-US" altLang="en-US" sz="2000" dirty="0" smtClean="0"/>
              <a:t> orbitals can hybridize into 4 </a:t>
            </a:r>
            <a:r>
              <a:rPr lang="en-US" altLang="en-US" sz="2000" i="1" dirty="0" smtClean="0"/>
              <a:t>sp</a:t>
            </a:r>
            <a:r>
              <a:rPr lang="en-US" altLang="en-US" sz="2000" i="1" baseline="30000" dirty="0" smtClean="0"/>
              <a:t>3</a:t>
            </a:r>
            <a:r>
              <a:rPr lang="en-US" altLang="en-US" sz="2000" baseline="30000" dirty="0" smtClean="0"/>
              <a:t> </a:t>
            </a:r>
            <a:r>
              <a:rPr lang="en-US" altLang="en-US" sz="2000" dirty="0" smtClean="0"/>
              <a:t>orbitals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Arranged symmetrically around the nucleus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 dirty="0" smtClean="0"/>
              <a:t>Provides the tetrahedral structure 4 C bonds form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Hybridization </a:t>
            </a:r>
            <a:r>
              <a:rPr lang="en-US" altLang="en-US" sz="2000" dirty="0" smtClean="0"/>
              <a:t>is energetically favored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  <p:pic>
        <p:nvPicPr>
          <p:cNvPr id="69636" name="Picture 7" descr="hybrid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3975" y="1905000"/>
            <a:ext cx="3476625" cy="2286000"/>
          </a:xfrm>
        </p:spPr>
      </p:pic>
      <p:sp>
        <p:nvSpPr>
          <p:cNvPr id="6963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5221F09-8A26-435C-B270-C76E9FCFAF1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0000"/>
    </mc:Choice>
    <mc:Fallback>
      <p:transition advTm="110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Methane, a </a:t>
            </a:r>
            <a:r>
              <a:rPr lang="en-US" altLang="en-US" i="1" smtClean="0"/>
              <a:t>sp</a:t>
            </a:r>
            <a:r>
              <a:rPr lang="en-US" altLang="en-US" i="1" baseline="30000" smtClean="0"/>
              <a:t>3</a:t>
            </a:r>
            <a:r>
              <a:rPr lang="en-US" altLang="en-US" smtClean="0"/>
              <a:t> carbon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837112" cy="4114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CH</a:t>
            </a:r>
            <a:r>
              <a:rPr lang="en-US" altLang="en-US" sz="2400" baseline="-25000" dirty="0" smtClean="0"/>
              <a:t>4 </a:t>
            </a:r>
            <a:r>
              <a:rPr lang="en-US" altLang="en-US" sz="2400" dirty="0" smtClean="0"/>
              <a:t>Carbon has 4 orbitals with </a:t>
            </a:r>
            <a:r>
              <a:rPr lang="en-US" altLang="en-US" sz="2400" i="1" dirty="0" smtClean="0"/>
              <a:t>sp</a:t>
            </a:r>
            <a:r>
              <a:rPr lang="en-US" altLang="en-US" sz="2400" i="1" baseline="30000" dirty="0" smtClean="0"/>
              <a:t>3</a:t>
            </a:r>
            <a:r>
              <a:rPr lang="en-US" altLang="en-US" sz="2400" dirty="0" smtClean="0"/>
              <a:t> hybridization 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Tetrahedral </a:t>
            </a:r>
            <a:r>
              <a:rPr lang="en-US" altLang="en-US" sz="2400" dirty="0" smtClean="0"/>
              <a:t>shape</a:t>
            </a:r>
          </a:p>
          <a:p>
            <a:pPr lvl="1" eaLnBrk="1" hangingPunct="1"/>
            <a:r>
              <a:rPr lang="en-US" altLang="en-US" sz="2000" dirty="0" smtClean="0"/>
              <a:t>H-C-H bond angle of </a:t>
            </a:r>
            <a:endParaRPr lang="en-US" altLang="ja-JP" sz="2000" dirty="0" smtClean="0">
              <a:ea typeface="MS PGothic" pitchFamily="34" charset="-128"/>
            </a:endParaRPr>
          </a:p>
          <a:p>
            <a:pPr lvl="1" eaLnBrk="1" hangingPunct="1"/>
            <a:r>
              <a:rPr lang="en-US" altLang="ja-JP" sz="2000" dirty="0" smtClean="0">
                <a:ea typeface="MS PGothic" pitchFamily="34" charset="-128"/>
              </a:rPr>
              <a:t>Bond length of </a:t>
            </a:r>
            <a:endParaRPr lang="en-US" altLang="ja-JP" sz="2000" dirty="0" smtClean="0">
              <a:ea typeface="MS PGothic" pitchFamily="34" charset="-128"/>
            </a:endParaRPr>
          </a:p>
          <a:p>
            <a:pPr lvl="1" eaLnBrk="1" hangingPunct="1"/>
            <a:r>
              <a:rPr lang="en-US" altLang="ja-JP" sz="2000" dirty="0" smtClean="0">
                <a:ea typeface="MS PGothic" pitchFamily="34" charset="-128"/>
              </a:rPr>
              <a:t>Bond strength of </a:t>
            </a:r>
            <a:endParaRPr lang="en-US" altLang="en-US" sz="2000" dirty="0" smtClean="0">
              <a:ea typeface="MS PGothic" pitchFamily="34" charset="-128"/>
            </a:endParaRPr>
          </a:p>
        </p:txBody>
      </p:sp>
      <p:pic>
        <p:nvPicPr>
          <p:cNvPr id="71684" name="Picture 5" descr="ch4molecu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981200"/>
            <a:ext cx="3132138" cy="3170238"/>
          </a:xfrm>
        </p:spPr>
      </p:pic>
      <p:sp>
        <p:nvSpPr>
          <p:cNvPr id="716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DC31E9-7E73-4767-8799-F28A938DD93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3000"/>
    </mc:Choice>
    <mc:Fallback>
      <p:transition advTm="73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5" descr="3-ethane-molecu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828800"/>
            <a:ext cx="3810000" cy="2838450"/>
          </a:xfrm>
        </p:spPr>
      </p:pic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Ethane: </a:t>
            </a:r>
            <a:r>
              <a:rPr lang="en-US" altLang="en-US" i="1" smtClean="0"/>
              <a:t>sp</a:t>
            </a:r>
            <a:r>
              <a:rPr lang="en-US" altLang="en-US" i="1" baseline="30000" smtClean="0"/>
              <a:t>3</a:t>
            </a:r>
            <a:r>
              <a:rPr lang="en-US" altLang="en-US" smtClean="0"/>
              <a:t>-</a:t>
            </a:r>
            <a:r>
              <a:rPr lang="en-US" altLang="en-US" i="1" smtClean="0"/>
              <a:t>sp</a:t>
            </a:r>
            <a:r>
              <a:rPr lang="en-US" altLang="en-US" i="1" baseline="30000" smtClean="0"/>
              <a:t>3</a:t>
            </a:r>
            <a:r>
              <a:rPr lang="en-US" altLang="en-US" i="1" smtClean="0"/>
              <a:t> </a:t>
            </a:r>
            <a:r>
              <a:rPr lang="en-US" altLang="en-US" smtClean="0"/>
              <a:t>Bonding</a:t>
            </a:r>
            <a:endParaRPr lang="en-US" altLang="en-US" i="1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3799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Both carbons are </a:t>
            </a:r>
            <a:r>
              <a:rPr lang="en-US" altLang="en-US" sz="2000" i="1" dirty="0" smtClean="0"/>
              <a:t>sp</a:t>
            </a:r>
            <a:r>
              <a:rPr lang="en-US" altLang="en-US" sz="2000" i="1" baseline="30000" dirty="0" smtClean="0"/>
              <a:t>3</a:t>
            </a:r>
            <a:r>
              <a:rPr lang="en-US" altLang="en-US" sz="2000" dirty="0" smtClean="0"/>
              <a:t> hybridized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Bonds still form head-on orbital overlap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C-H </a:t>
            </a:r>
            <a:r>
              <a:rPr lang="en-US" altLang="en-US" sz="2000" dirty="0" smtClean="0"/>
              <a:t>bonds</a:t>
            </a:r>
            <a:endParaRPr lang="en-US" altLang="en-US" sz="16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C-C </a:t>
            </a:r>
            <a:r>
              <a:rPr lang="en-US" altLang="en-US" sz="2000" dirty="0" smtClean="0"/>
              <a:t>bonds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C-H-H </a:t>
            </a:r>
            <a:r>
              <a:rPr lang="en-US" altLang="en-US" sz="2000" dirty="0" smtClean="0"/>
              <a:t>bond angle of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C-C-H bond angle of </a:t>
            </a:r>
            <a:endParaRPr lang="en-US" altLang="en-US" sz="2000" i="1" baseline="30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  <p:sp>
        <p:nvSpPr>
          <p:cNvPr id="737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789436-FABF-4599-B649-3082466C176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7000"/>
    </mc:Choice>
    <mc:Fallback>
      <p:transition advTm="87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sp</a:t>
            </a:r>
            <a:r>
              <a:rPr lang="en-US" altLang="en-US" i="1" baseline="30000" smtClean="0"/>
              <a:t>2</a:t>
            </a:r>
            <a:r>
              <a:rPr lang="en-US" altLang="en-US" smtClean="0"/>
              <a:t> Hybridization</a:t>
            </a:r>
            <a:endParaRPr lang="en-US" altLang="en-US" i="1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46512" cy="4114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1 s and 2 p orbitals hybridize to form sp</a:t>
            </a:r>
            <a:r>
              <a:rPr lang="en-US" altLang="en-US" sz="2400" baseline="30000" dirty="0" smtClean="0"/>
              <a:t>2</a:t>
            </a:r>
            <a:r>
              <a:rPr lang="en-US" altLang="en-US" sz="2400" dirty="0" smtClean="0"/>
              <a:t> orbitals</a:t>
            </a:r>
          </a:p>
          <a:p>
            <a:pPr lvl="1" eaLnBrk="1" hangingPunct="1"/>
            <a:r>
              <a:rPr lang="en-US" altLang="en-US" sz="2000" dirty="0" smtClean="0"/>
              <a:t>Contains </a:t>
            </a:r>
            <a:endParaRPr lang="en-US" altLang="en-US" sz="2000" dirty="0" smtClean="0"/>
          </a:p>
          <a:p>
            <a:pPr lvl="1" eaLnBrk="1" hangingPunct="1"/>
            <a:endParaRPr lang="en-US" altLang="en-US" sz="2000" dirty="0"/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r>
              <a:rPr lang="en-US" altLang="en-US" sz="2000" dirty="0" smtClean="0"/>
              <a:t>                               shape</a:t>
            </a:r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endParaRPr lang="en-US" altLang="en-US" sz="2000" dirty="0"/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r>
              <a:rPr lang="en-US" altLang="en-US" sz="2000" dirty="0" smtClean="0"/>
              <a:t>Increased </a:t>
            </a:r>
            <a:r>
              <a:rPr lang="en-US" altLang="en-US" sz="2000" dirty="0" smtClean="0"/>
              <a:t>s character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757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7890B1-5052-4EEB-AF37-29FA8C3EEB4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3000"/>
    </mc:Choice>
    <mc:Fallback>
      <p:transition advTm="103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7" descr="http://vapejuicebar.co.uk/images/ap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2060575"/>
            <a:ext cx="12001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Ethylene: C-C Double Bonds</a:t>
            </a:r>
            <a:endParaRPr lang="en-US" alt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017713"/>
            <a:ext cx="472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err="1" smtClean="0"/>
              <a:t>Unhybridized</a:t>
            </a:r>
            <a:r>
              <a:rPr lang="en-US" altLang="en-US" sz="2000" dirty="0" smtClean="0"/>
              <a:t> p orbitals are capable of forming </a:t>
            </a:r>
            <a:r>
              <a:rPr lang="en-US" altLang="en-US" sz="2000" dirty="0" smtClean="0">
                <a:sym typeface="Symbol" pitchFamily="18" charset="2"/>
              </a:rPr>
              <a:t></a:t>
            </a:r>
            <a:r>
              <a:rPr lang="en-US" altLang="en-US" sz="2000" dirty="0" smtClean="0"/>
              <a:t> bonds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A </a:t>
            </a:r>
            <a:r>
              <a:rPr lang="en-US" altLang="en-US" sz="2000" dirty="0" smtClean="0">
                <a:sym typeface="Symbol" pitchFamily="18" charset="2"/>
              </a:rPr>
              <a:t></a:t>
            </a:r>
            <a:r>
              <a:rPr lang="en-US" altLang="en-US" sz="2000" dirty="0" smtClean="0"/>
              <a:t> and a </a:t>
            </a:r>
            <a:r>
              <a:rPr lang="en-US" altLang="en-US" sz="2000" dirty="0" smtClean="0">
                <a:sym typeface="Symbol" pitchFamily="18" charset="2"/>
              </a:rPr>
              <a:t></a:t>
            </a:r>
            <a:r>
              <a:rPr lang="en-US" altLang="en-US" sz="2000" dirty="0" smtClean="0"/>
              <a:t> bond form a double bond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Molecules </a:t>
            </a:r>
            <a:r>
              <a:rPr lang="en-US" altLang="en-US" sz="2000" dirty="0" smtClean="0"/>
              <a:t>are trigonal planar shaped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C-C </a:t>
            </a:r>
            <a:r>
              <a:rPr lang="en-US" altLang="en-US" sz="2000" dirty="0" smtClean="0"/>
              <a:t>double bond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H-C-H </a:t>
            </a:r>
            <a:r>
              <a:rPr lang="en-US" altLang="en-US" sz="1800" dirty="0" smtClean="0"/>
              <a:t>bond angle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C-C-H bond angle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  <p:sp>
        <p:nvSpPr>
          <p:cNvPr id="778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E1FBB1-2EFF-4D17-B42C-BA7F596C70C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77836" name="TextBox 1"/>
          <p:cNvSpPr txBox="1">
            <a:spLocks noChangeArrowheads="1"/>
          </p:cNvSpPr>
          <p:nvPr/>
        </p:nvSpPr>
        <p:spPr bwMode="auto">
          <a:xfrm>
            <a:off x="-76200" y="3276600"/>
            <a:ext cx="1203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Ethylene is a naturally occurring plant hormone that causes fruit to ripen.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7000"/>
    </mc:Choice>
    <mc:Fallback>
      <p:transition advTm="107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 Hybridization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608512" cy="4114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1 s and 1 p orbitals hybridize to form 2 </a:t>
            </a:r>
            <a:r>
              <a:rPr lang="en-US" altLang="en-US" sz="2400" dirty="0" err="1" smtClean="0"/>
              <a:t>sp</a:t>
            </a:r>
            <a:r>
              <a:rPr lang="en-US" altLang="en-US" sz="2400" dirty="0" smtClean="0"/>
              <a:t> orbitals</a:t>
            </a:r>
          </a:p>
          <a:p>
            <a:pPr lvl="1" eaLnBrk="1" hangingPunct="1"/>
            <a:r>
              <a:rPr lang="en-US" altLang="en-US" sz="2000" dirty="0" smtClean="0"/>
              <a:t>Contains 2 </a:t>
            </a:r>
            <a:r>
              <a:rPr lang="en-US" altLang="en-US" sz="2000" dirty="0" err="1" smtClean="0"/>
              <a:t>unhybridized</a:t>
            </a:r>
            <a:r>
              <a:rPr lang="en-US" altLang="en-US" sz="2000" dirty="0" smtClean="0"/>
              <a:t> p orbitals</a:t>
            </a:r>
          </a:p>
          <a:p>
            <a:pPr lvl="1" eaLnBrk="1" hangingPunct="1"/>
            <a:r>
              <a:rPr lang="en-US" altLang="en-US" sz="2000" dirty="0" smtClean="0"/>
              <a:t>             shape</a:t>
            </a:r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endParaRPr lang="en-US" altLang="en-US" sz="2000" dirty="0"/>
          </a:p>
          <a:p>
            <a:pPr lvl="1" eaLnBrk="1" hangingPunct="1"/>
            <a:r>
              <a:rPr lang="en-US" altLang="en-US" sz="2000" dirty="0" smtClean="0"/>
              <a:t>Increased </a:t>
            </a:r>
            <a:r>
              <a:rPr lang="en-US" altLang="en-US" sz="2000" dirty="0" smtClean="0"/>
              <a:t>s character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Triple </a:t>
            </a:r>
            <a:r>
              <a:rPr lang="en-US" altLang="en-US" sz="2400" dirty="0" smtClean="0"/>
              <a:t>bond or 2 double bonds</a:t>
            </a:r>
          </a:p>
          <a:p>
            <a:pPr lvl="2" eaLnBrk="1" hangingPunct="1"/>
            <a:endParaRPr lang="en-US" altLang="en-US" sz="1600" dirty="0" smtClean="0"/>
          </a:p>
          <a:p>
            <a:pPr lvl="1" eaLnBrk="1" hangingPunct="1"/>
            <a:endParaRPr lang="en-US" altLang="en-US" sz="2000" dirty="0" smtClean="0"/>
          </a:p>
          <a:p>
            <a:pPr eaLnBrk="1" hangingPunct="1"/>
            <a:endParaRPr lang="en-US" altLang="en-US" sz="2400" dirty="0" smtClean="0"/>
          </a:p>
        </p:txBody>
      </p:sp>
      <p:sp>
        <p:nvSpPr>
          <p:cNvPr id="7987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5DE3AC-FD60-43D7-8936-3D1A2FDB622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49000"/>
    </mc:Choice>
    <mc:Fallback>
      <p:transition advTm="149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Acetylene: C-C Triple Bonds</a:t>
            </a:r>
            <a:endParaRPr lang="en-US" alt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922712" cy="4687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err="1" smtClean="0"/>
              <a:t>Unhybridized</a:t>
            </a:r>
            <a:r>
              <a:rPr lang="en-US" altLang="en-US" sz="2000" dirty="0" smtClean="0"/>
              <a:t> </a:t>
            </a:r>
            <a:r>
              <a:rPr lang="en-US" altLang="en-US" sz="2000" i="1" dirty="0" smtClean="0"/>
              <a:t>p</a:t>
            </a:r>
            <a:r>
              <a:rPr lang="en-US" altLang="en-US" sz="2000" dirty="0" smtClean="0"/>
              <a:t> orbitals form 2 </a:t>
            </a:r>
            <a:r>
              <a:rPr lang="en-US" altLang="en-US" sz="2000" dirty="0" smtClean="0">
                <a:sym typeface="Symbol" pitchFamily="18" charset="2"/>
              </a:rPr>
              <a:t></a:t>
            </a:r>
            <a:r>
              <a:rPr lang="en-US" altLang="en-US" sz="2000" dirty="0" smtClean="0"/>
              <a:t> bonds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A </a:t>
            </a:r>
            <a:r>
              <a:rPr lang="en-US" altLang="en-US" sz="2000" dirty="0" smtClean="0">
                <a:sym typeface="Symbol" pitchFamily="18" charset="2"/>
              </a:rPr>
              <a:t></a:t>
            </a:r>
            <a:r>
              <a:rPr lang="en-US" altLang="en-US" sz="2000" dirty="0" smtClean="0"/>
              <a:t> and 2 </a:t>
            </a:r>
            <a:r>
              <a:rPr lang="en-US" altLang="en-US" sz="2000" dirty="0" smtClean="0">
                <a:sym typeface="Symbol" pitchFamily="18" charset="2"/>
              </a:rPr>
              <a:t></a:t>
            </a:r>
            <a:r>
              <a:rPr lang="en-US" altLang="en-US" sz="2000" dirty="0" smtClean="0"/>
              <a:t> bonds together form a triple bond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Acetylene </a:t>
            </a:r>
            <a:r>
              <a:rPr lang="en-US" altLang="en-US" sz="2000" dirty="0" smtClean="0"/>
              <a:t>- a C-C triple bond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/>
          </a:p>
        </p:txBody>
      </p:sp>
      <p:pic>
        <p:nvPicPr>
          <p:cNvPr id="81924" name="Picture 6" descr="150px-Acetylene-3D-vd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2214563"/>
            <a:ext cx="2143125" cy="1443037"/>
          </a:xfrm>
        </p:spPr>
      </p:pic>
      <p:sp>
        <p:nvSpPr>
          <p:cNvPr id="819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EB0D24-DD7E-4B7B-95C6-3B9EC39A80A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8000"/>
    </mc:Choice>
    <mc:Fallback>
      <p:transition advTm="88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Carbon Hybridization</a:t>
            </a:r>
          </a:p>
        </p:txBody>
      </p:sp>
      <p:sp>
        <p:nvSpPr>
          <p:cNvPr id="839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BB5E81-2F4C-4A53-A41F-3FFCC6C6862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40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30213" y="2132013"/>
          <a:ext cx="8283575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70" name="CS ChemDraw Drawing" r:id="rId4" imgW="4141973" imgH="1296761" progId="ChemDraw.Document.6.0">
                  <p:embed/>
                </p:oleObj>
              </mc:Choice>
              <mc:Fallback>
                <p:oleObj name="CS ChemDraw Drawing" r:id="rId4" imgW="4141973" imgH="1296761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2132013"/>
                        <a:ext cx="8283575" cy="259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3000"/>
    </mc:Choice>
    <mc:Fallback>
      <p:transition advTm="113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Hybridization of non-C Atoms</a:t>
            </a:r>
            <a:endParaRPr lang="en-US" altLang="en-US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5323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Nitrogen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Nitrogen contains 1 lone pair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/>
              <a:t>Acts the same as a bonded orbital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                                     shape</a:t>
            </a:r>
            <a:endParaRPr lang="en-US" altLang="en-US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/>
              <a:t>Similar bond angles to tetrahedron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Hybridizes </a:t>
            </a:r>
            <a:r>
              <a:rPr lang="en-US" altLang="en-US" sz="2000" dirty="0" smtClean="0"/>
              <a:t>similar to carbon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 smtClean="0"/>
          </a:p>
        </p:txBody>
      </p:sp>
      <p:sp>
        <p:nvSpPr>
          <p:cNvPr id="849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218173-75D6-4351-8D15-EF16577FE9C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44000"/>
    </mc:Choice>
    <mc:Fallback>
      <p:transition advTm="144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Hybridization of non-C Atoms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84" charset="2"/>
              <a:buChar char="n"/>
              <a:defRPr/>
            </a:pPr>
            <a:r>
              <a:rPr lang="en-US" altLang="en-US" dirty="0" smtClean="0"/>
              <a:t>Oxygen</a:t>
            </a:r>
          </a:p>
          <a:p>
            <a:pPr lvl="1" eaLnBrk="1" hangingPunct="1">
              <a:buFont typeface="Wingdings" pitchFamily="84" charset="2"/>
              <a:buChar char="n"/>
              <a:defRPr/>
            </a:pPr>
            <a:r>
              <a:rPr lang="en-US" altLang="en-US" dirty="0" smtClean="0"/>
              <a:t>Oxygen contains 2 lone pairs</a:t>
            </a:r>
          </a:p>
          <a:p>
            <a:pPr lvl="1" eaLnBrk="1" hangingPunct="1">
              <a:buFont typeface="Wingdings" pitchFamily="84" charset="2"/>
              <a:buChar char="n"/>
              <a:defRPr/>
            </a:pPr>
            <a:r>
              <a:rPr lang="en-US" altLang="en-US" dirty="0" smtClean="0"/>
              <a:t>         shape</a:t>
            </a:r>
            <a:endParaRPr lang="en-US" altLang="en-US" dirty="0" smtClean="0"/>
          </a:p>
          <a:p>
            <a:pPr lvl="1" eaLnBrk="1" hangingPunct="1">
              <a:buFont typeface="Wingdings" pitchFamily="84" charset="2"/>
              <a:buChar char="n"/>
              <a:defRPr/>
            </a:pPr>
            <a:endParaRPr lang="en-US" altLang="en-US" dirty="0" smtClean="0"/>
          </a:p>
          <a:p>
            <a:pPr lvl="1" eaLnBrk="1" hangingPunct="1">
              <a:buFont typeface="Wingdings" pitchFamily="84" charset="2"/>
              <a:buChar char="n"/>
              <a:defRPr/>
            </a:pPr>
            <a:endParaRPr lang="en-US" altLang="en-US" dirty="0"/>
          </a:p>
          <a:p>
            <a:pPr lvl="1" eaLnBrk="1" hangingPunct="1">
              <a:buFont typeface="Wingdings" pitchFamily="84" charset="2"/>
              <a:buChar char="n"/>
              <a:defRPr/>
            </a:pPr>
            <a:r>
              <a:rPr lang="en-US" altLang="en-US" dirty="0" smtClean="0"/>
              <a:t>                planar</a:t>
            </a:r>
            <a:endParaRPr lang="en-US" altLang="en-US" dirty="0" smtClean="0"/>
          </a:p>
          <a:p>
            <a:pPr lvl="1" eaLnBrk="1" hangingPunct="1">
              <a:buFont typeface="Wingdings" pitchFamily="84" charset="2"/>
              <a:buChar char="n"/>
              <a:defRPr/>
            </a:pPr>
            <a:endParaRPr lang="en-US" altLang="en-US" dirty="0" smtClean="0"/>
          </a:p>
        </p:txBody>
      </p:sp>
      <p:sp>
        <p:nvSpPr>
          <p:cNvPr id="870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29ACA6-B228-4680-9281-24B2483DC20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6000"/>
    </mc:Choice>
    <mc:Fallback>
      <p:transition advTm="6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Organic Compounds</a:t>
            </a:r>
            <a:endParaRPr lang="en-US" altLang="en-US" sz="6000" smtClean="0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656512" cy="4611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84" charset="2"/>
              <a:buChar char="n"/>
              <a:defRPr/>
            </a:pPr>
            <a:r>
              <a:rPr lang="en-US" sz="2400" dirty="0"/>
              <a:t>There are over 10 million known organic molecules </a:t>
            </a:r>
          </a:p>
          <a:p>
            <a:pPr lvl="1" eaLnBrk="1" hangingPunct="1">
              <a:lnSpc>
                <a:spcPct val="90000"/>
              </a:lnSpc>
              <a:buFont typeface="Wingdings" pitchFamily="84" charset="2"/>
              <a:buChar char="n"/>
              <a:defRPr/>
            </a:pPr>
            <a:r>
              <a:rPr lang="en-US" sz="2000" dirty="0" smtClean="0"/>
              <a:t>Some are synthetic</a:t>
            </a:r>
          </a:p>
          <a:p>
            <a:pPr lvl="1" eaLnBrk="1" hangingPunct="1">
              <a:lnSpc>
                <a:spcPct val="90000"/>
              </a:lnSpc>
              <a:buFont typeface="Wingdings" pitchFamily="84" charset="2"/>
              <a:buChar char="n"/>
              <a:defRPr/>
            </a:pPr>
            <a:endParaRPr lang="en-US" sz="2000" dirty="0" smtClean="0"/>
          </a:p>
          <a:p>
            <a:pPr marL="457200" lvl="1" indent="0" eaLnBrk="1" hangingPunct="1">
              <a:lnSpc>
                <a:spcPct val="90000"/>
              </a:lnSpc>
              <a:buFont typeface="Wingdings" pitchFamily="84" charset="2"/>
              <a:buNone/>
              <a:defRPr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84" charset="2"/>
              <a:buNone/>
              <a:defRPr/>
            </a:pPr>
            <a:r>
              <a:rPr lang="en-US" sz="1600" dirty="0" smtClean="0"/>
              <a:t>		</a:t>
            </a:r>
          </a:p>
          <a:p>
            <a:pPr lvl="1" eaLnBrk="1" hangingPunct="1">
              <a:lnSpc>
                <a:spcPct val="90000"/>
              </a:lnSpc>
              <a:buFont typeface="Wingdings" pitchFamily="84" charset="2"/>
              <a:buChar char="n"/>
              <a:defRPr/>
            </a:pPr>
            <a:endParaRPr lang="en-US" sz="600" dirty="0" smtClean="0"/>
          </a:p>
          <a:p>
            <a:pPr eaLnBrk="1" hangingPunct="1">
              <a:lnSpc>
                <a:spcPct val="90000"/>
              </a:lnSpc>
              <a:buFont typeface="Wingdings" pitchFamily="84" charset="2"/>
              <a:buNone/>
              <a:defRPr/>
            </a:pPr>
            <a:endParaRPr lang="en-US" sz="2400" dirty="0" smtClean="0"/>
          </a:p>
        </p:txBody>
      </p:sp>
      <p:sp>
        <p:nvSpPr>
          <p:cNvPr id="11268" name="AutoShape 6" descr="data:image/jpeg;base64,/9j/4AAQSkZJRgABAQAAAQABAAD/2wCEAAkGBxQSEhUUEhQWFhMXGRgaFhgYGBYXGBoYFxgZHBgYGBocHCggGB4mGxgYITEiJikrLi4uFx8zODQtNyktLi4BCgoKDg0OGxAQGywmICYsMDU0MDUwLDcsNyw3LC83LDAuLDcsLSwvLC8sLTQtLCwtNCw0KzQsLCwsNyw2LCwsLP/AABEIAOEA4QMBIgACEQEDEQH/xAAcAAABBAMBAAAAAAAAAAAAAAAAAwQFBgECCAf/xABMEAACAQICBgUHCAcGBgIDAAABAgMAEQQhBRIxQVFhBhMycYEHIkJSYpGhFCMzcoKSscEVQ1NzorLRNGODk7PCJFSj0tPwCMMWRGT/xAAbAQEAAwADAQAAAAAAAAAAAAAABAUGAQIDB//EADMRAAIBAgQCCAUEAwEAAAAAAAABAgMEBREhMRJBBlFhcYGhsfATQpHR4SIywfEjksJS/9oADAMBAAIRAxEAPwD3GiiigCiiigCiiigCitJZVVSzEKoFySQAANpJOwUz+UySfRLqr+0kBz+rHkzbxcldxGsKAeSyBQWYhVGZJIAA4knZTT9IhvokeT2gNVOR12sGHNNatotHICGe8jjMNJYkHiqgBUNt6gX308oBiFnba0cY3hQ0h7w51QPFDR+jr9uWV/t9X/pBL+NbzaSiUlS93G1FBdx9hQW+Fa/LXPYhe25mKIviC2uPu0Bn9FRekgf95eQ+9yTWP0Rh/wBhF/lp/SgPiDtSJeeu7/DUX8awYsR+1h/yX/8ANQGf0Rh/2EX+Wn9KyNFQjsxqvNBqH3rY1r1WI/aw/wCS/wD5qyWnHoxP9p4/hqvQGP0aB2JJVPHrGk+EusPhR1U69mRHA3Ouqx73TIfcrPyuQdqBjxKMjKPvFWPgtZTSkRIBbUJNgJA0ZJ9kOBreF6A1+Xsv0sTr7SjrUvy1fPA5soFOsPOrjWRlZeKkMMuYpSmuI0ejNrWKyeuh1Wy2XI7QHqtccqAdUUw62WLtjrU9ZRaQD2kGT8SUzN7BKdYfELIusjBhnmOIyIPAg5EbqAVooooAooooAooooAooooAooooAooooApri8YEIVRryHsoOHrMfQUcTwsLmwOmJxTFjHFYv6THNYwdmtxa2YX32GdK4PCLGDa5Ym7M2bM3Fj+QsALAAAAUAjFgSSHmIdwbqv6tDu1V3sPXOe22qDanrMACSbAZknYBTbF4wIQoBeQ9lBtt6zHYqjie4XJAKSYEuQ05DnaEH0am9xYemRl5zbxcBb2oAGOaT6BdYftG82PvXfJuIsNU+sKyNH630ztJ7I8yPmNQHzgeDlqfVSOlflT0fgSUMvXTDLq4bOQdlma+qtjtF78qAukMKooVFCqNgUAAdwFb1zhp/y546a4wyR4Zdxt1sn3mGr/B41QtLdJ8Zir/KMTNIDtVpG1PBL6o8BQHXeO09hYfpsTBH9eWNPxIqNk6e6NG3HYbwlU/ga4/ooDr9On+jD/8AvYfxkUfjT/BdJMHMbRYvDyHgk0bH3Bq4xooDuMGsOoIIIBB2g5g1xdovTuJw39nxE0Wd7JI6jxANj41e9A+WzSMBAn6vEpv11CPbgHSw8SrUB0T+jFX6Fmi5JbU7urN1HMqAedY+VSR/SprL68QJH2o82XP1dfiSKpXRXyw6PxdllY4WU+jKRqX9mUebb62r3V6GrAi4zB2GgNYZldQyMGU7CpBB7iNtNsTgbsXjPVy+sBcNbYJF9Me4gXsResTYDzi8TdXIdpAurG36xLgNsGYs2VrgVnDY27aki6km4XurDeY2sNbmLAjeACCQDDY27dXINSTcL3VxxRt/MGxHC1iXlJYnDLIuq4uPEEEbCpGakHMEZg7Kaw4hoyEmNwTZJchrHcrgZK/dk26xyoB/RRRQBRRRQBRRRQBRRRQBTLGYhi3VRGzkXZtojU+lbexsdUHgTsBrfH4koAqC8j5IN3Nm4KozJ7gMyAdsFhRGtgSWJu7HtMx2sfcBbYAABYACgNsLh1jUKoy95JO0k7SScyTSGIxTFjHDYuO0xzWO+Yv6zWzC8LE2BFzGTsW6qI2ci7NkerU77HIsbHVByyJNwLFxhcOsahVFgPEknMkk5kk5knMk0Bpg8IsYNrlibszZszcWP5CwAsAAABUT0u6X4XRsXWYmSxN9SNbGRyNyrf4mwFxc51X/ACm+UmLRidXHaTGMPNT0UB2PLbdwXaeQzrmfTOlpsXK02IkaSVtrN+AAyUDcBYCgLh048qmM0hrRqfk+GOXVxk3Yf3j7W7hYcjtqhU/0dop5gWuscS9uWQlY1O3VuASzHcigsbEgZGnf6Shgywses4/XzKrNuzjiN0j7zrtvBXZQCGE0FM6iQgRRHZJKwiQ8dQtYyWsckDHlSnybCR9uaSZrbIU1EPAdbLZhz+aPjUdisU8rF5HZ3O1nYsx3Zk5mjDYV5Dqxozngqlj7hQN5bkidIYZRZMIG4maaRz4dV1QHxrKabRezg8KO8TP/ADymnWF6E41/1WqOLsq/C9/hT9fJzij6cI72f8kr0VKb5HhK6oreSIdtOqe1g8Ke5ZV+KSg1quksO1w+DQDjDLMjDxkaRf4amm8nGK9eE/af80pnieguNTZGHHsup+BIPwo6U1yOFdUX8yGIiwcnZkmgbPKRVmS+4tImqwHdGaxL0fl1S0WriEAuWhOuQLbXjsJIxkc3UCmWMwEsRtLG6H2lK+6+2kYpSrBlJVgQQQSCCNhBGw15numnqjSrd0K8omM0aQIn6yC+cMlylr56m+M7cxlfaDUWNMrNljI+sP7ZLLONmbHsz/bGsdmutN8fogovWxMJoP2ig+aScllU5xMeByNjqlgL0OTqXoN0/wALpRPmm1JwLvC5GuOJX11vvHEXAvarPisMsi6ri48QQRsKkZqQcwRmN1cT4PFvC6yROySKbqykhgeII2V0V5KvKquO1cNjCExexXyVZvDYr+zsO62wAehxYhoiEmNwTZJbAXJ2LIBkrHcRYMeBIFPZoldSrAFSLEHMEUTRK6lWAZSLEEXBB2gimWHkMTCJyWU/ROTcm2fVud7ADI7WAzzBJAzh5DEwikJIP0TnabC+ox3sACQfSAO8El/SWJw6yKUcXU94IINwQRmCCAQRmCARTfAztcxSG8ii4awHWJucWyvuYDYdwBW4D2iiigCiiigCtJZQqlmICqCSTkAALknlat6YYv5yRYvRW0knPP5tfFlLH93Y5NQGdHxEkzOCHfsqdqR+ittzHtNzNrkKKUx+JKABReRzZBuvvLcFAzJ5WFyQC5ZgASTYDMk7AKY6OQuTMwN3FkBvdY9wsdhbtHIHsg31RQC+CwojW1yWJu7HtMx2sfcBbYAABYACqT5VfKEujIeris2MkHza7Qi7OtccL3sN5HAGrB026Tx6Nwj4iTMjzY0vYvIQdVR7iSdwBNcj6a0rLi55MRO2tLI2sx+AA4AAAAbgBQCGMxbyu0krF5HJZmY3JJ2kmpDR+AjVBPibiI36uNTZ5iDY2PoRgggvbaCFBIbVNG4FFj+U4gXiBKxx3IMzjaLjMRrcazDPMKLE6ysMdjHmcvIbsbbgAABZVVRkqgAAKLAAACgFtJaSeYrrWVEuI41Fo4wTsRfxJuzHMknOttD6GmxT6sKFuJ2KoO9ju/HhU10P6Itiz1kl0gB273I2hOXFvDjb1XA4OOFBHEoRBsA/E7yeZzqRSoOWr2K+6v40v0w1fkiqaE8n0MdmxB61+GaoPzbxy5VbsPh0jXVjVUUblAUe4VmaZVtc7dgFyT3AZnwpPWkbYAg9rzm9wNh33PdUyMYx2RS1KtSrrNjii1N/kt+0zt9or8E1QaDgo98aHvUE+812PLQcWopv8hj/AGaDuVR+VHyUeizqeTE/Brr8KDQVkjDAhgCp2ggEHvBqr6Z6B4aa5jHUv7OaeKbvC1WP5xeDj7rf9rH7oreKcMbbGG1TkRztvHMXHOusoxlo0elOpOm84M8U070dnwh+dXzCbK65ofHceRscqZYDHyQtrRNqkgg5AqynarqQVdTvUgg17zNCrqVdQykWIIuCOYrzLpj0KMAM2HBaIZsm1kHEb2X4jntqJVoOOsS5tcQVR8NTR+RCYnBxzoZcMuo6gtNBcmwGbSQkklkG0qbsgzuygsIdGIIINiMwRkQRvFbYedkZXRirqQVZSQQRmCCNhqWxWGXERtPCoWRM8REoAABNuuiUbEJIDIMkJFvNICxiyPdPI55SvlqjCYtv+KUfNuf1ygZ/4gG3iBfca9QxOHWRSji6nvBBGYIIzBBAIIzBAIribDYho3V0Yq6MGVgbFWU3BB3EEXrqzyX9NV0phAzWGJjss6jj6LgeqwBPIhhuvQFmwE7XMchvIm/Ia6HY4tlfcRlYjZYqTnSGHLAMlhKmaEmwPFG9lhkcjbI7QKNIYckB0+lTNN2sPSjJ4MMuAIVrHVFLYacSKrrsYXFxY9xBzBGwg7KAxhMQJEDrex3HaCDZlbgQQQRuINLUw+im9ib4Sqv+5F5AGPi1P6AKKKKA0lkCqWY2UAkk7ABmSabaLjITWYWeQ67A7QSAFU81QKvPVvvrXSnnBI/2jAN9Rbs9xwIXUP7wU+oBhpAdYyw7m86T92tvNP1msLHavWcKf0x0YNYvL+0ay/u0uEsd4PnOP3lVbywdJDgdGyFDaab5mO20FwdZhbZZA1jx1aA8Q8sfTD9IY0rG18NBdIrbGN/Pk53IsOSjiaqOh8AJnOudWJFLzNldY1IB1b7WJKqo3s6jLbTCprSvzEKYYZO2rNiPrMt4Yzl6Ebax9qVgeyKAZaVx/XSa2rqIoCxxgkiOMdlBx2kk7WZmY5k1OdCeixxb68lxAhz3Fz6gO4cT/W4hdBaLbFTpEmWscztCqO0x8PjYV7fgMGkMaxxjVRRYD8zxJOZPE1IoUuJ5vYr7+6+FHgju/JCscYUBVACgAAAWAA2ADcKSkmJJVLXHaY9leXNt9uGZtcXJ3JOohsdrN6q8vaOdt2RO6xVijCgBRYD/ANJJ3knO++pxQ7as1hgC55ljtY5se88OQsBfIVmedUGs7BRxJtUfpPSwQlI7NJvv2V+txPs/hleBkJZtZyWbid3IDYo5Cq+6xCnQ/StX73NNg3Re5xFKrN8FPre77l1du3VmTc2nkHYVm59lfjn8KbNp2TdGg72ZvyFRtJfKF9Ye8VUyxS4k9Hl4ffM29HodhVJZVE5Ptk16cJLLp2TeiHxZfyNOItPr6aMvMWcfk3uBqB+UJ6wHebUoDXEcTuY7vPw/o7VeiGE1VlCLj3Sf8uSLbhsUkgujBuNto7xtHjW00IbaNmYOwg8QRmD3VUALEMCQw2MMiPHhy2VNaN0xchJrAnJX2AncCPRb4HlkKtbXEqdZ8MtH5GLxnonc2EXWovjgv9l3rq7V4pEgJShAc3ByD7M9wcDIE7iMicsjYFzWrqCCCLg5EHMEHaDSERKEITdT2Ccz9RjvNth3gG+YubIym55z086JiG+IgHzRPnoPQJ3r7JO7ceWyoYDGNDIsiGzKd+YIORVhsZSCQQciCQcjXvcsYZSrAFSCCDmCDkQa8X6XaDOEnKC/Vt50Z9k+iTxGz3HfUKvS4f1Iu8Pu3NfDnuhvprCINSaEWgmuUW+sY3W3WRMdp1SwIO9XQnMkCS8nvSltG42OcXMZ8yZR6UbdrxGTDmo3Xpn0ecSFsK5ss9ghOxZ1v1LbMgSTGd1pCfRFRDoQSCCCDYg5EEbQRUYszt3DzrIiuhDIwDKwzBVhcEHeCDTSAdXMyehJd04Bx9IvAXuHA2kmQ153/wDH/pIcRgmwzm8mGIC32mJ7lO+xDLyGrXo+lYyU1lF3jIdANpK7VHNlLJ9ugFMfh+sjZQbNkVO3VdSGRrb7MAbcqzgsR1iK9rEjNdpVhkynmGBB7qVjcMAym4IBBGwg7DTPB+ZLKm42kXh59w6j7SljzloB9RRRQDFBrYhjujjCg85Gu4PgkZ+1W+lZSsTFTZzZUPB3IVP4mFaaLz61/Xlf/p2i/wDrv41nH5vCu7XLMPZRGIPg5jNAOoIgiqqiyqAAOAAsB7q5z/8AkNpvrsemHB83DRi4/vJbM3f5nV/Guj64z6XaT+VY3Ez3uJJZGU+xrHUHgth4UAn0dwyvODILxRhpZRxSIaxTlrkBAeLimWLxLSyPI5u7szMeLMSScuZqRwnzeCmfLWmdIV5onzsthycYfPnzqOweHMkiRrtdlUd7EAfjQN5anpvkz0R1cBnYefL2eSKcvebnuC1b55dVSbX4DiSbAeJIFYw0AjRUXJVUKO5RYVo3nSAbkF/tNcD3AN94VaRjwxSMrVqfFqObN8PFqjPNjmx4sdp7tgHAACmGmtIlBqIfnGF7+qvrd5zA7id1jIYiYIrM2xQSfCqizliWbtMbnlwA5AWHhUHELr4FPKO795mi6L4MsRuXOqv8cNX2vku7r7NOZhVt/wC327STvPOk2kJNl27ydg/qeX4ZUSsSdUbd54D+p3ePC1bogAsNlZntZ9fS+WOiXvJe/wAadQD2vO79ngNg/Glak9CaBmxZ+aUBAbNI1wgPAb2bkPEi4q4YTyeQgfOzSu2/V1EXwFmYfeqNWu6dN5SevUQLjE7W2lwt5vs/l/k88pIwDaPNPFcvfuPjevS8R5PYCPMkmQ96MPEFb+4iqlp7oxPhBrNaSL9ogIA+upuU77kc7m1cUrylUeUXqdaGLWtw+HZ9v31RACQrk2zcw2dx4fh3ZClWW4scxQRfI0lGdU6p2Hsn/aePLl3XMrcsv26PYndCaQNxE5ufQY7SB6J4kDfvA4i5l5ogwIOw+8EZgjgQbEHlVQYcDYjMHgRmD76tWjsV1savsJ7Q4MMmHvHutWjw27dWHBLdeh8n6W4LGxrqvRWUJ8uqXV3PdePYb4aQkWbtKbNwvxHIgg+Nqg+neiPlGFYgXkiu6cch5y+K7uIFTUnmyK25vNPeLsp/mH2hTirJriWTMnCbhNTRzzUz0k89o8T/AMwms+X65SUmvbK7MvWW3CVaQ6R4DqMVNENisdX6recv8JFK4f5zBSLlrQyrIvEJKOrlPMay4ccr86q2snkaqMlJKS5lh8jOm/kulYLmyTXgf/Etqd3zgTwvXVdcQYeZkZXQ2ZSGU8CDcH312rovGCeGKZezIiOvc6hh8DXB2E9EZK0f7J2S24Lk0YHdGyDwoxo1ZYX5tGTwV1v8XSMeNZi83EONgZEYc2Usrn3dUPdWNNZQux9DVk7+qYSW8dW1APqKKKAZ6H+hRvXGv4yEufi1YcXxCH1Ynv8AbeO3+maNCf2eH91H/IKxEf8AiZP3UP8APPQGnSPGdThMRL+zhlf7iMfyri2uwPKO9tF40/8A88o96kfnXH9AS+kyFwuEQekJpiebydVb3Yce+nfQDDa+Oi4LrMfsqbfxWpr0gTVTCLwwwP35pn/3VM+S1b4t+UTH+NB+delJZzR4XUsqMn2HqtN8JnrN6zt/CdQfBAfGnApvo/6JDxVT4kXPxNWRl+Qw6Ry2RU9Zs/qrn/Nq1CVJdIm+cQcEY/eI/wC2ojE9hu4/hWZxSTlcNdWX3/k+vdDqKpYUqi3k5P6PL/kMPmNb1s/DcPdbxvUx0c0OcXOI8wgGtIw2hBuHtMSAPE52tUZXofkxwwEMsnpPJq39lFFh95399U13WdOm5LcucTuJW1q3Hd6Z+r9S3YbDrGioihUUWVRkABSMmNFyqq0jDaEAyPAsSFB2ZE3zGVGkHOqFU2aRggO8ZEsRzCKxHO1bIuraOMBQBvuQASbZXzJIO/nWdS5sw7ZoMeBbrFeO+QLhdXldlLKueQuRcnKnTKCCCLg5EHYRvBpIk31X1SGuNlhsNwQSb5A0jgfNLxXuE1Sm86j31QTyZXA5Bdpzo0ss0DzTpjoL5JMNQfMyXKeyw7Sd2YI5XHo3qvTJcZbdo7xsr1Xyg4YPgnO+NkdeXnBW/gZh415bV/ZVnUpJvdaG0we4de24Z7rTw5e+w1je4B4gH31L9HJbNIm42cd/Zb8E99QuH2H6zfzG3wqR0K1p15q4/lP+2rnD5cFzHLnoQ+lFFVsJqN7pJ+Ka/jNE9j/o2PqjWHeh1h8RTisFb5caRwLXjQnaUU+9RWpPjHI8z8qWG1cUj7njHvUkH4atQfR0gnERn9Zh5fAwgTj4wgeNWvytLnhjylHu6v8ArVV6JprYkL60eIX7+HkX86rqyymzS2LzoR98yHrrbyTYzrdEYNuEep/lM0f+yuSa6j8hT30PAODTD/qsfzryJRc5xaeJvYlXxJjb8ENOMVCHR0OxlKnxFqbaQPzmH/en/Qmp9QFF/wDzFqKqVFAetaE/s8P7qP8AkFYh/tMv7qH+eettDi0EY9VQh7080/EGsMbYhfbib/putv8AUNARHlJW+isb+4kPuUn8q5Ars7pXhDNgsVENskEyDvaNgPxrjGgJnpC10wjDfhlH3ZZUPxU1MeSxv+LfnC388Z/KoXSo1sNg3ByCSxHkyTPIf4Z0p95PMRqY6MbnDqfFSR8QK9KTymiPdLOjLuPYRTfR/wBFH9RR7gKcU3wexhvVmHvOsv8ACy1ZGY5EN0hHzqHih/hYf91ROK7DcgT7qnukkfmo/qtY9zj/ALgo8ahSKzGJx4blvry9+R9g6IVVVwmMF8rkvNv0kZr0byZzg4eRN6yn3MikH36w8K80w5ysdq5Hw3+IsfGp7olpoYSfWb6KQBZeQBur89Uk+DNvtVNeUnUpOK3LXFqDuLX9O61y9fJnqOkhYK9ierYMQPV1WVjxNldmsMzq2pUnPXXzgQNhGwXIIzse0d/ClVYEAg3BzBGwjcRTT5GVv1T6gPolddLnaQLgr3BgOVyazyayyZiRSOPsgLqKmwZcCAAASAAD+FJ4I67ySDsnVRTuYR6xLD7TsOYUEZGg4R3ylkuu9UXqww4MSzMe4EA7DcU7VbZAWA2AUbWQK/09nC4GXixRRzu63/hDHwryurP0804MRKIozeKIm53NJsJHJRdb7yzcjVVlfVBPuHE7h4nKr6xpOnSSe71NlgtB0bZzl82vhy+5rh9h+s3wYj8qkNDC868lc/gP91MYksAOA9/Opbo7Hd3bcAFHec2+AT31c2EeK5jkRuk1VUcJq8W7SXi2v7J69IYAWijHsL/KKMcfm2ttI1R3t5q/EilwK1R8X5Hnnlab+zD978er/pVW6ItbFKx2Kk7HuSCRj+FTnlUxF8RGnqx38WY/kBUD0bFmmkJsI8PPf/FjMKj78y1XV3nNmksVlQj75kRXUXkJW2h4ebzH/qMPyrl2usvJBhDFofBqdpRn/wAyR3HwYV5EssekPpMP+9P+hNT6mWIN54l4LI/iuov/ANhp1PKFVmOxQSe4C9AeN0VYP/xWTnRQF50VkJE3rLJf/EbrR/DIKzjcpYW4syE8FZC380aDxrEPmzuuwOquObL5jnwXqR41tpdSYmIBJSzgDaTGwcL4lbeNAPCK4t6RaO+TYqeDP5qWRBfgrEA+IAPjXaKMCAQbg5g8Qa5p8v2hTBpLrgDqYlFe+7XQajgeARvt0BSoR1mBkX0oJVkGeepMupIxG8B44B9vnTHR2KMUscg2o6t90g2p70akHXdU5ASdTCxNrAvbq3PALKI3PJKjJYirFWBDKSGBFiCMiCNxvQ4azWTOgI5AwDKbqQCDxBzBpLsycnH8S7fErb/LNVzyc6W67CiMnz4fN+wewfxX7NWbExawyyYZqeBGy/LceRNWkZcUU0ZWpTdObgzGLw4kRkPpC1+B3HwNj4VUgCLhhZgbMOBG3w/K1W+CXWUHZxB2gjIg8wcqitOYAn51Bcgeeo2kDYQN7D4juAqvxK1danxR3XoajonjMbC5dGs8oT59UuT7uT8HyICTzTrDZ6Q5biO78O4ClQb5ihWuLjMHZSRQrmuY3r+a8O7Z3Z3ze59b/bqtiydHelUuEAQjrIfUJsy/UbcPZOXDVzq6YTpvg3HnO0Z9V0bL7Sgr8a8qSUHLfwOR91b1DrWVKo82sn2FXcYPbV3xx0fZt9P6PVMR01wajKUsdwRJDfx1bDxIqpdIOmkuIBjiBhiO03HWMOBIyQcQCSeO0VWK0kkC7T3Dee4bTXFKxpU3mlm+060MFtqL4pvi79vp9zYCklOsb+iNnM8e4buPuNBUttyXhvPfwHLf7xS1Tdi2/d3e/fvXDNYX/wDe4VZ9FYXqowp7Rzb6x2jwyHhUXoPA65ErdgZoPWPr9w3cdu4Gp6RwoJJsALk8hWhwu1dOPxJbv0/J8s6Y4zG6rK1ovOMHq+uX4272xGbznVdw89vDJQftZj6hpxSGFQ5swszZkcB6K+A28y3Govphpb5NhXcGzsNSPjrNv8Bc+FWjeSzZjYwc5KCPK+lmO6/FzODddbVX6qeaCO+1/GjB/N4Od98rxwrntVT1sthyZMP9+oipjT/zaw4bYYk1pMrfPTWd77wVTqoyDviNVbebzNXCKjFRXIiUUkgAEk5ADMknYBXaeg8AMPhoIBsiijj+4oX8q5Z8k2hTi9KYZLEpG3XPyWLzhfkWCr9qutK4OwyTPEN7EagHnIzFh7o099Y01nBIvrjqx3ykIPiwo0VmJJP2kjEdy2jUjkVQN9qjSHnPCm2767D2YxcHwkMXvoB9RRRQDHSPmtFJ6rBW46ktltyGv1bHkhp9SeJhDoyN2WBU7smFjSOjZiyDX+kUlX3ecuRNtwbJhyYUAnonzVaL9k2qPqbY7cbIVW/FWqk+XLo38r0c0iC8uGJlXjqWtKvdq+d/hirri/m5Ul9FrRydxPzbeDkrb+9JOynzKCLHMHaKA4dqa06OuRMWNsnmT8p1GbHL9YtpL72631alPKh0SOjcc8ag9RJ58BztqE9i/FT5vG1jvqD0LjVQtHLfqJQFk2krndJVG9kOdt4LLcBjQCnRjTJwmIWTMp2ZAN6Hb4jIjmK9sgmV1DKQVYAqRsIOw14NpHBNDI0b2JW2am6spAKup3qykMDvBFWzoD0qEBGHnNoifMY7EY7jwUnfuOe81JoVeF8LK3ELV1F8SO69D0iYFCXAuD2wNuWQcDeQMiNpAG8AFdGBAINwcwRmCDsIramxjKElBdTmyc97JuBO8bDtyN7zSj3I3Seh8y8IzObJsBO8ruB5bDtyN7w4OZGwjaDkR3g5irfFKGF1Nx7iDwIOYPI0ljMDHL21uRsIyYdxGfhsqsu8NhVfFDR+RrsF6W17GKo11xwW3/pd3Wux/XkVR0B2gHvF606gcW+839amptAsOxJccHGf3l/7abNomceip7n/AKgVUyw+5hpw59xuKPSjCayzdRJ9qafpl9GR3UDi33mH4GtkjA2ADjz7+NPl0VOfQUd7/wBAacRaCc9uQKOCi5+8ch7jXEbC5lpwnNXpNhNFcXxU32Jt+nqRTMBt/wDTwHE1KaP0OX86YWTch2t9fgPZ3794qUwejY4zdVu3rNm3gd3cLU6kcKCSQANpOQq1tcLjTfFU1fl+TF4z0xrXUXRtU4Re7+Z/bwzfaZFNUPWkH9WDdfbYbG+qN3E57ACclTLtBEfA5M/1h6K+ztO+wuC5q13MZsFePdOdPfKp7IfmY7qnAn0n8bC3ICrF5QelQAbCwG5OUzDdxjHPj7uNvPcNA0jqiAs7EKqjaWY2AHMk1DuKuf6UXOHWrj/ll4fckej2HXXaaUAwwDXYHY7XtHFsz13sCNuqHPo1H4mdpHZ3JZ3YsxO0sxuSe8mpLTU6oq4aJgyRkmR1NxLMRZmHFFHmLy1my1yK26H9HpNIYuLDR+mfPa1wiDN3PcPeSBvqKWp7V/8AHbo31eHlxrjzpzqRn+6Q+cR9Z8v8MV6tpOYrGdTttZUyv57nVUkbwCbnkDWdHYFIIo4YhqxxqqIOCqLDv2baRHzk/sw/6rrn92M24HrTvWgHeHhCIqKLKoCgcgLD4U1w/nzyNuQCNe82eQjiCDGO9DTjGYgRozkE2GwbSdyjiSbADiRWmj8OY41ViC2ZcjYXYlnI4AsSbUA5ooooAphL81MG9CWytwEgyRvtDzCd5EQFP6SxMAkVkbYwsbEg94IzB4EbKA2niDqysLqwIYcQRYj3U10dMc43N5I7Ak2uym+pJ4gEHIecrWyFZ0fiCbpIfnUsG3awPZkA3BgDyBDC51aMfAx1ZI/pEvYbmU21oyd17Cx3FVOYBBAr/lJ6HLpTCNFkJ0u0Dnc9uyT6rbD4GxsK5OxuEeGR45VKSIxV1O0MDYg12xhcQsih12HwIINipG4gggjcQRXmPlj8m3y5Ti8Kv/FoPPUfrlUZfbAFgd4FtwsB4TgsQk8Qw8xCut/k8rEAC5JMMhOxCxJDHJGJvZWYiJxEDIzI6lXUkMpFiCDYgg7DetXUgkEWIyIORBG41MYXEx4hRFiGCSKAsM5uQABZYprZlAMlfMoMs1sFAnehfTTqQIcSSYtiPtKeyeK/Ed2z0yKQMAykMpFwQbgg7CCNteCY7BPC5SRSrDPcQQdjKRkykZhgSCMwSKk+j3SefCGyHWj3xtcrzK+qeY8b1JpV+HSRWXeHqb46ej6j2WXDgnWBKt6y7bcDuYciDtrXXde0oYcUyPirHLwJ7qhdCdMsNiLAt1Uh9ByBn7LbD8DyqxVMTUtUU04Tg8pob/LU3sF5PdD7msTS6m+zPurNINg4zmY0J5qp/KuTpoLGkDjI9msCeC+cfctzQMFGNkafdX+lLig0EOtZuyth6z5eIUece46tZTD5hmOsw2E7B9Vdg355nPbS9QmmelOGw1w8gZx6CWZr89y+JFcNpas7QjKbygiaqgdMem4AMOEa5OTyjdxEZ4+17uIrvSPpjNiroPm4fUU5ke23pd2Q5VX8PA0jBI1Z3Y2VVBZieAAzJqJVuM9Ilxa4dwviq/T7mlTkjDBIyD+1uCsh/YIws0Q/vWFw3qgle0WCjSJghaNlfF75FIZIOUTDJ5f7wZL6N2sywVRS1MqtzYZk7K6f8jvQX9HYbrZlHyucAvxjTasXfvbnlnqg1VPIr5NNXUx+NTzsmw0TDZvEzDjvUbu1ttb2uWQKpZiAqgkkmwAGZJO4WoBHH4kovmgF2OrGDsLkG1+QALG2dlNbYLDCNAgJNr3JtdmJJZjbK5YknvpDAxl265wQSLRqRYohscwc9ZiATwAUWuCSrj8V1a3A1nY6qLe2s52DfYZEk2NgpO6gEZfnZQnoRWZ+Bf8AVp4DzyNoPVGn9N8DhurQC+s2ZZvWY5s3LPYNwsBkKcUAUUUUAUUUUAzx8DG0kf0iXsNzqe0h4XsCDuIG64K+FxCyKHU5HwIINipG4gggg5ggilaYYmIxsZYwSD9Kg2tYWDqN7gAC3pAAbQtAGJjMTGVASDbrUGZNhYSKN7AAAjawAGZAFPIZQ6hlIKkAgjMEHYRRDKrqGUgqRcEbCDTKSBomLxC6kkvHkLk7XjvkGO8bGOeRuSB515VvJUuN1sVgwFxW10yCzfksnPYd9ttc7YnDvGzJIrI6khlYFWUjaCDmDyrtnDYhZFDIbqe8EEGxBBzBBBBBzBBBqpdPvJ1hdKLrOOqxIFkmUZ8g4/WL35jcRnQHMOC0vZBFOnXQC+qpOq8Zba0UliUzzIIKm9ypNiFn0F1gLYRuvXaUA1Z1GV9aK5LD2kLADaRsp50w6D4zRr2xEd4ybLMl2jbx9E8mscuGdVxHIIIJBBuCMiCNhBoDWpLR2nsTBlFM6j1b6y/da4+FLDT5k/tUaYjZ573WbhfrUszm37TXAsMqx1GDk7MssDW7MqiVAecsdmseURtzrlNrY6yipLKSzJzC+UbEr20icdzKfgbfCn6+U078MPCW3+w1VDoK4vFiMNJ/iiEjwnEZ91ZToziG7Iib6mIw7/yyGvRVprmR3Y0H8vqWpvKbww3/AFb/AOymWJ8pGIPYjiTv1mP4gfCoN+jGJGbLGo4tPAg97SCtV0AwuZJ8NGBv6+OX3LCXb4Udeb5nCsaC+X1DSPSbFT5STNqn0Vsi9xC2v41EVLjC4SPtzvKc/NhjKqeA62XVZe/q2rP6bWP+ywJERb5xvnpst+s41EN89ZEQ5DOvNtvckxhGKyisjTDaDbVEk7CCE5hnvrOMvoox50m3bkt9rCtsRpZUVosKpjRgVkkYgzSg7mIyjQ/s1yzsxewNRuJxDyMXkZnds2ZiWYniSczUp0Y6LYrSEnV4WIvs1m2IgO92OQ7tptkDXB2IdVubDMnZXunkn8kmrqYvSKedk0WHYbODTA794TdvzyFr8nfkrw+jtWaW0+L9cjzIz/dKd/tnPhq3Ir0CWQKpZiFUAkkkAADaSTsFAbk1Gx/8Qwf9QpBT+8YZh/qA5rxNm2BSTqziO2CsHqEENJ9cHNU9g5n0rC6mRJtQGssgVSzEBVBJJNgAMySdwtTPBRl265wRcWjUixVDtLDbrtYE32AKLA6xOkY+UMHP0KkFB+0YZiQj1Qc14mzblNSVAFFFFAFFFFAFFFFAFFFFAMJYGiYvELgm7x5C53sl8g3EbG5G5LrDYhZFDIbqe8EEGxBBzUg3BBzBBBpWmWIwZ1jJEQshtrA9iSwtZxxtkGGYsNoGqQM4jBHWMkR1JD2t6PYWs442tZhmLDaLqc4bHAnUcdXL6p2NbaY22ON+WYBFwt7UYXHBjqMCkoBJQ7wPSQ7HXMZjZcA2OVLYjDrIuq6hhkbHiMwRwIOYO6gM4iBZFKOqujCzKwDKQdoIORFeYdK/Ijg8QS+FY4WQ56oGvET9Um6+BsOFeiCGWPsN1ieq5s4HsyelluYXJOb1vFpJCQr3jc5BZBqkngp7Ln6pNAcwaf8AJRpPC3PUdeg9OA9Z/BYP/DaqXPAyMVdWVhtVgQR3g5iu36a4/R0M66s0Ucq8JEVx7mBoDiaiutsd5M9FS9rBRD6mvF/pstRknkb0SdkDjuml/NjQHLlFdRJ5GtEj9S575pfyapDBeS7RURuuDQn22kk+DsRQHJ6KSQACScgBmSTsAq26B8meksWRqYZ40PpzfNKOdm85h9UGuptHaHw+HFoIIoh/dxon8oFPqA8f6K+QrDx2fHSmdt8aXSLuLdt+8avdXq+j8BFBGI4Y0jjXYqKFUeArE+kI1bVvrPl5iAu+ewlVuVHM2HOkrTSbfmV+y8v5on8dwdoNALYrGqhC5s5F1RbFyONrgKL5azEC5GedJR4NnIecgkEFY1uUQjMHMDXa/pEACwsAbkr4XCJGCEFr5kkksxta7MbljYAXJOytcXjFjsDdna+qi5u1rbBuGYuxsBcXIoBaWQKpZiFUAkkkAADaSTsFMBGcRm4Kw7kIIaTgZAc1X2DmfStmtbx4RnYPPY2IKRjNFI2MfXe+dzkLCwuCxf0AUUUUAUUUUAUUUUAUUUUAUUUUAUUUUAjisKsg1XFxtG0EH1lYZqc9oIIpt87F/fJ9lZR+Cv8AwkAekaf0UA3wuNSS4VvOG1SCrrfZrIwDLfmKWkjDAhgCDkQRcEcxSWKwiSW11BI7J2MpO9WGanmCKQ+SyJ9HLcerKNfLgrghh3trmgD9GKv0TPFw1G80DgI2BQeC1nq512SI44MhVj3urW9yVgYuRe3CeZjZXUe/Vc+Cmj9LQjtP1f7xWiv3dYBegMiacdqJPsSkn+KNR8awcc//AC8vvg/8tOYMSji6OrDipB/ClaAY/Ln/AOWm98H/AJayZ5j2YVH15NU/wq1Pa0lmVRdmCjiSAPjQDXVnb0ok4gK0h8GLL/LWP0aD9JJJJyLao7isYUMPrA0fpeE9mQPyjvKfclzR8tdvo4XPBntGviD54+5QDqCBUUKiqqjYFAA9wrXE4pIwC7AXyHEngo2seQzpv1Ez9uQRj1Yxc8wXcG47kU86Vw2BSMkqvnEWLElnI4F2JYjlegEetll7A6pPXYDXI9hNi5Ha+YIzSl8Lg1jvqjzm7TE3ZvrMcza5sNg2CwpxRQBRRRQBRRRQBRRRQBRRRQBRRRQBRRRQBRRRQBRRRQBRRRQBRRRQFF6c9qqlRRQBVg6HfS+NFFAej0UUUAUUUUAUUUUAUUUUAUUUUAUUUUAUUUUB/9k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69" name="AutoShape 8" descr="data:image/jpeg;base64,/9j/4AAQSkZJRgABAQAAAQABAAD/2wCEAAkGBxQSEhUUEhQWFhMXGRgaFhgYGBYXGBoYFxgZHBgYGBocHCggGB4mGxgYITEiJikrLi4uFx8zODQtNyktLi4BCgoKDg0OGxAQGywmICYsMDU0MDUwLDcsNyw3LC83LDAuLDcsLSwvLC8sLTQtLCwtNCw0KzQsLCwsNyw2LCwsLP/AABEIAOEA4QMBIgACEQEDEQH/xAAcAAABBAMBAAAAAAAAAAAAAAAAAwQFBgECCAf/xABMEAACAQICBgUHCAcGBgIDAAABAgMAEQQhBRIxQVFhBhMycYEHIkJSYpGhFCMzcoKSscEVQ1NzorLRNGODk7PCJFSj0tPwCMMWRGT/xAAbAQEAAwADAQAAAAAAAAAAAAAABAUGAQIDB//EADMRAAIBAgQCCAUEAwEAAAAAAAABAgMEBREhMRJBBlFhcYGhsfATQpHR4SIywfEjksJS/9oADAMBAAIRAxEAPwD3GiiigCiiigCiiigCitJZVVSzEKoFySQAANpJOwUz+UySfRLqr+0kBz+rHkzbxcldxGsKAeSyBQWYhVGZJIAA4knZTT9IhvokeT2gNVOR12sGHNNatotHICGe8jjMNJYkHiqgBUNt6gX308oBiFnba0cY3hQ0h7w51QPFDR+jr9uWV/t9X/pBL+NbzaSiUlS93G1FBdx9hQW+Fa/LXPYhe25mKIviC2uPu0Bn9FRekgf95eQ+9yTWP0Rh/wBhF/lp/SgPiDtSJeeu7/DUX8awYsR+1h/yX/8ANQGf0Rh/2EX+Wn9KyNFQjsxqvNBqH3rY1r1WI/aw/wCS/wD5qyWnHoxP9p4/hqvQGP0aB2JJVPHrGk+EusPhR1U69mRHA3Ouqx73TIfcrPyuQdqBjxKMjKPvFWPgtZTSkRIBbUJNgJA0ZJ9kOBreF6A1+Xsv0sTr7SjrUvy1fPA5soFOsPOrjWRlZeKkMMuYpSmuI0ejNrWKyeuh1Wy2XI7QHqtccqAdUUw62WLtjrU9ZRaQD2kGT8SUzN7BKdYfELIusjBhnmOIyIPAg5EbqAVooooAooooAooooAooooAooooAooooApri8YEIVRryHsoOHrMfQUcTwsLmwOmJxTFjHFYv6THNYwdmtxa2YX32GdK4PCLGDa5Ym7M2bM3Fj+QsALAAAAUAjFgSSHmIdwbqv6tDu1V3sPXOe22qDanrMACSbAZknYBTbF4wIQoBeQ9lBtt6zHYqjie4XJAKSYEuQ05DnaEH0am9xYemRl5zbxcBb2oAGOaT6BdYftG82PvXfJuIsNU+sKyNH630ztJ7I8yPmNQHzgeDlqfVSOlflT0fgSUMvXTDLq4bOQdlma+qtjtF78qAukMKooVFCqNgUAAdwFb1zhp/y546a4wyR4Zdxt1sn3mGr/B41QtLdJ8Zir/KMTNIDtVpG1PBL6o8BQHXeO09hYfpsTBH9eWNPxIqNk6e6NG3HYbwlU/ga4/ooDr9On+jD/8AvYfxkUfjT/BdJMHMbRYvDyHgk0bH3Bq4xooDuMGsOoIIIBB2g5g1xdovTuJw39nxE0Wd7JI6jxANj41e9A+WzSMBAn6vEpv11CPbgHSw8SrUB0T+jFX6Fmi5JbU7urN1HMqAedY+VSR/SprL68QJH2o82XP1dfiSKpXRXyw6PxdllY4WU+jKRqX9mUebb62r3V6GrAi4zB2GgNYZldQyMGU7CpBB7iNtNsTgbsXjPVy+sBcNbYJF9Me4gXsResTYDzi8TdXIdpAurG36xLgNsGYs2VrgVnDY27aki6km4XurDeY2sNbmLAjeACCQDDY27dXINSTcL3VxxRt/MGxHC1iXlJYnDLIuq4uPEEEbCpGakHMEZg7Kaw4hoyEmNwTZJchrHcrgZK/dk26xyoB/RRRQBRRRQBRRRQBRRRQBTLGYhi3VRGzkXZtojU+lbexsdUHgTsBrfH4koAqC8j5IN3Nm4KozJ7gMyAdsFhRGtgSWJu7HtMx2sfcBbYAABYACgNsLh1jUKoy95JO0k7SScyTSGIxTFjHDYuO0xzWO+Yv6zWzC8LE2BFzGTsW6qI2ci7NkerU77HIsbHVByyJNwLFxhcOsahVFgPEknMkk5kk5knMk0Bpg8IsYNrlibszZszcWP5CwAsAAABUT0u6X4XRsXWYmSxN9SNbGRyNyrf4mwFxc51X/ACm+UmLRidXHaTGMPNT0UB2PLbdwXaeQzrmfTOlpsXK02IkaSVtrN+AAyUDcBYCgLh048qmM0hrRqfk+GOXVxk3Yf3j7W7hYcjtqhU/0dop5gWuscS9uWQlY1O3VuASzHcigsbEgZGnf6Shgywses4/XzKrNuzjiN0j7zrtvBXZQCGE0FM6iQgRRHZJKwiQ8dQtYyWsckDHlSnybCR9uaSZrbIU1EPAdbLZhz+aPjUdisU8rF5HZ3O1nYsx3Zk5mjDYV5Dqxozngqlj7hQN5bkidIYZRZMIG4maaRz4dV1QHxrKabRezg8KO8TP/ADymnWF6E41/1WqOLsq/C9/hT9fJzij6cI72f8kr0VKb5HhK6oreSIdtOqe1g8Ke5ZV+KSg1quksO1w+DQDjDLMjDxkaRf4amm8nGK9eE/af80pnieguNTZGHHsup+BIPwo6U1yOFdUX8yGIiwcnZkmgbPKRVmS+4tImqwHdGaxL0fl1S0WriEAuWhOuQLbXjsJIxkc3UCmWMwEsRtLG6H2lK+6+2kYpSrBlJVgQQQSCCNhBGw15numnqjSrd0K8omM0aQIn6yC+cMlylr56m+M7cxlfaDUWNMrNljI+sP7ZLLONmbHsz/bGsdmutN8fogovWxMJoP2ig+aScllU5xMeByNjqlgL0OTqXoN0/wALpRPmm1JwLvC5GuOJX11vvHEXAvarPisMsi6ri48QQRsKkZqQcwRmN1cT4PFvC6yROySKbqykhgeII2V0V5KvKquO1cNjCExexXyVZvDYr+zsO62wAehxYhoiEmNwTZJbAXJ2LIBkrHcRYMeBIFPZoldSrAFSLEHMEUTRK6lWAZSLEEXBB2gimWHkMTCJyWU/ROTcm2fVud7ADI7WAzzBJAzh5DEwikJIP0TnabC+ox3sACQfSAO8El/SWJw6yKUcXU94IINwQRmCCAQRmCARTfAztcxSG8ii4awHWJucWyvuYDYdwBW4D2iiigCiiigCtJZQqlmICqCSTkAALknlat6YYv5yRYvRW0knPP5tfFlLH93Y5NQGdHxEkzOCHfsqdqR+ittzHtNzNrkKKUx+JKABReRzZBuvvLcFAzJ5WFyQC5ZgASTYDMk7AKY6OQuTMwN3FkBvdY9wsdhbtHIHsg31RQC+CwojW1yWJu7HtMx2sfcBbYAABYACqT5VfKEujIeris2MkHza7Qi7OtccL3sN5HAGrB026Tx6Nwj4iTMjzY0vYvIQdVR7iSdwBNcj6a0rLi55MRO2tLI2sx+AA4AAAAbgBQCGMxbyu0krF5HJZmY3JJ2kmpDR+AjVBPibiI36uNTZ5iDY2PoRgggvbaCFBIbVNG4FFj+U4gXiBKxx3IMzjaLjMRrcazDPMKLE6ysMdjHmcvIbsbbgAABZVVRkqgAAKLAAACgFtJaSeYrrWVEuI41Fo4wTsRfxJuzHMknOttD6GmxT6sKFuJ2KoO9ju/HhU10P6Itiz1kl0gB273I2hOXFvDjb1XA4OOFBHEoRBsA/E7yeZzqRSoOWr2K+6v40v0w1fkiqaE8n0MdmxB61+GaoPzbxy5VbsPh0jXVjVUUblAUe4VmaZVtc7dgFyT3AZnwpPWkbYAg9rzm9wNh33PdUyMYx2RS1KtSrrNjii1N/kt+0zt9or8E1QaDgo98aHvUE+812PLQcWopv8hj/AGaDuVR+VHyUeizqeTE/Brr8KDQVkjDAhgCp2ggEHvBqr6Z6B4aa5jHUv7OaeKbvC1WP5xeDj7rf9rH7oreKcMbbGG1TkRztvHMXHOusoxlo0elOpOm84M8U070dnwh+dXzCbK65ofHceRscqZYDHyQtrRNqkgg5AqynarqQVdTvUgg17zNCrqVdQykWIIuCOYrzLpj0KMAM2HBaIZsm1kHEb2X4jntqJVoOOsS5tcQVR8NTR+RCYnBxzoZcMuo6gtNBcmwGbSQkklkG0qbsgzuygsIdGIIINiMwRkQRvFbYedkZXRirqQVZSQQRmCCNhqWxWGXERtPCoWRM8REoAABNuuiUbEJIDIMkJFvNICxiyPdPI55SvlqjCYtv+KUfNuf1ygZ/4gG3iBfca9QxOHWRSji6nvBBGYIIzBBAIIzBAIribDYho3V0Yq6MGVgbFWU3BB3EEXrqzyX9NV0phAzWGJjss6jj6LgeqwBPIhhuvQFmwE7XMchvIm/Ia6HY4tlfcRlYjZYqTnSGHLAMlhKmaEmwPFG9lhkcjbI7QKNIYckB0+lTNN2sPSjJ4MMuAIVrHVFLYacSKrrsYXFxY9xBzBGwg7KAxhMQJEDrex3HaCDZlbgQQQRuINLUw+im9ib4Sqv+5F5AGPi1P6AKKKKA0lkCqWY2UAkk7ABmSabaLjITWYWeQ67A7QSAFU81QKvPVvvrXSnnBI/2jAN9Rbs9xwIXUP7wU+oBhpAdYyw7m86T92tvNP1msLHavWcKf0x0YNYvL+0ay/u0uEsd4PnOP3lVbywdJDgdGyFDaab5mO20FwdZhbZZA1jx1aA8Q8sfTD9IY0rG18NBdIrbGN/Pk53IsOSjiaqOh8AJnOudWJFLzNldY1IB1b7WJKqo3s6jLbTCprSvzEKYYZO2rNiPrMt4Yzl6Ebax9qVgeyKAZaVx/XSa2rqIoCxxgkiOMdlBx2kk7WZmY5k1OdCeixxb68lxAhz3Fz6gO4cT/W4hdBaLbFTpEmWscztCqO0x8PjYV7fgMGkMaxxjVRRYD8zxJOZPE1IoUuJ5vYr7+6+FHgju/JCscYUBVACgAAAWAA2ADcKSkmJJVLXHaY9leXNt9uGZtcXJ3JOohsdrN6q8vaOdt2RO6xVijCgBRYD/ANJJ3knO++pxQ7as1hgC55ljtY5se88OQsBfIVmedUGs7BRxJtUfpPSwQlI7NJvv2V+txPs/hleBkJZtZyWbid3IDYo5Cq+6xCnQ/StX73NNg3Re5xFKrN8FPre77l1du3VmTc2nkHYVm59lfjn8KbNp2TdGg72ZvyFRtJfKF9Ye8VUyxS4k9Hl4ffM29HodhVJZVE5Ptk16cJLLp2TeiHxZfyNOItPr6aMvMWcfk3uBqB+UJ6wHebUoDXEcTuY7vPw/o7VeiGE1VlCLj3Sf8uSLbhsUkgujBuNto7xtHjW00IbaNmYOwg8QRmD3VUALEMCQw2MMiPHhy2VNaN0xchJrAnJX2AncCPRb4HlkKtbXEqdZ8MtH5GLxnonc2EXWovjgv9l3rq7V4pEgJShAc3ByD7M9wcDIE7iMicsjYFzWrqCCCLg5EHMEHaDSERKEITdT2Ccz9RjvNth3gG+YubIym55z086JiG+IgHzRPnoPQJ3r7JO7ceWyoYDGNDIsiGzKd+YIORVhsZSCQQciCQcjXvcsYZSrAFSCCDmCDkQa8X6XaDOEnKC/Vt50Z9k+iTxGz3HfUKvS4f1Iu8Pu3NfDnuhvprCINSaEWgmuUW+sY3W3WRMdp1SwIO9XQnMkCS8nvSltG42OcXMZ8yZR6UbdrxGTDmo3Xpn0ecSFsK5ss9ghOxZ1v1LbMgSTGd1pCfRFRDoQSCCCDYg5EEbQRUYszt3DzrIiuhDIwDKwzBVhcEHeCDTSAdXMyehJd04Bx9IvAXuHA2kmQ153/wDH/pIcRgmwzm8mGIC32mJ7lO+xDLyGrXo+lYyU1lF3jIdANpK7VHNlLJ9ugFMfh+sjZQbNkVO3VdSGRrb7MAbcqzgsR1iK9rEjNdpVhkynmGBB7qVjcMAym4IBBGwg7DTPB+ZLKm42kXh59w6j7SljzloB9RRRQDFBrYhjujjCg85Gu4PgkZ+1W+lZSsTFTZzZUPB3IVP4mFaaLz61/Xlf/p2i/wDrv41nH5vCu7XLMPZRGIPg5jNAOoIgiqqiyqAAOAAsB7q5z/8AkNpvrsemHB83DRi4/vJbM3f5nV/Guj64z6XaT+VY3Ez3uJJZGU+xrHUHgth4UAn0dwyvODILxRhpZRxSIaxTlrkBAeLimWLxLSyPI5u7szMeLMSScuZqRwnzeCmfLWmdIV5onzsthycYfPnzqOweHMkiRrtdlUd7EAfjQN5anpvkz0R1cBnYefL2eSKcvebnuC1b55dVSbX4DiSbAeJIFYw0AjRUXJVUKO5RYVo3nSAbkF/tNcD3AN94VaRjwxSMrVqfFqObN8PFqjPNjmx4sdp7tgHAACmGmtIlBqIfnGF7+qvrd5zA7id1jIYiYIrM2xQSfCqizliWbtMbnlwA5AWHhUHELr4FPKO795mi6L4MsRuXOqv8cNX2vku7r7NOZhVt/wC327STvPOk2kJNl27ydg/qeX4ZUSsSdUbd54D+p3ePC1bogAsNlZntZ9fS+WOiXvJe/wAadQD2vO79ngNg/Glak9CaBmxZ+aUBAbNI1wgPAb2bkPEi4q4YTyeQgfOzSu2/V1EXwFmYfeqNWu6dN5SevUQLjE7W2lwt5vs/l/k88pIwDaPNPFcvfuPjevS8R5PYCPMkmQ96MPEFb+4iqlp7oxPhBrNaSL9ogIA+upuU77kc7m1cUrylUeUXqdaGLWtw+HZ9v31RACQrk2zcw2dx4fh3ZClWW4scxQRfI0lGdU6p2Hsn/aePLl3XMrcsv26PYndCaQNxE5ufQY7SB6J4kDfvA4i5l5ogwIOw+8EZgjgQbEHlVQYcDYjMHgRmD76tWjsV1savsJ7Q4MMmHvHutWjw27dWHBLdeh8n6W4LGxrqvRWUJ8uqXV3PdePYb4aQkWbtKbNwvxHIgg+Nqg+neiPlGFYgXkiu6cch5y+K7uIFTUnmyK25vNPeLsp/mH2hTirJriWTMnCbhNTRzzUz0k89o8T/AMwms+X65SUmvbK7MvWW3CVaQ6R4DqMVNENisdX6recv8JFK4f5zBSLlrQyrIvEJKOrlPMay4ccr86q2snkaqMlJKS5lh8jOm/kulYLmyTXgf/Etqd3zgTwvXVdcQYeZkZXQ2ZSGU8CDcH312rovGCeGKZezIiOvc6hh8DXB2E9EZK0f7J2S24Lk0YHdGyDwoxo1ZYX5tGTwV1v8XSMeNZi83EONgZEYc2Usrn3dUPdWNNZQux9DVk7+qYSW8dW1APqKKKAZ6H+hRvXGv4yEufi1YcXxCH1Ynv8AbeO3+maNCf2eH91H/IKxEf8AiZP3UP8APPQGnSPGdThMRL+zhlf7iMfyri2uwPKO9tF40/8A88o96kfnXH9AS+kyFwuEQekJpiebydVb3Yce+nfQDDa+Oi4LrMfsqbfxWpr0gTVTCLwwwP35pn/3VM+S1b4t+UTH+NB+delJZzR4XUsqMn2HqtN8JnrN6zt/CdQfBAfGnApvo/6JDxVT4kXPxNWRl+Qw6Ry2RU9Zs/qrn/Nq1CVJdIm+cQcEY/eI/wC2ojE9hu4/hWZxSTlcNdWX3/k+vdDqKpYUqi3k5P6PL/kMPmNb1s/DcPdbxvUx0c0OcXOI8wgGtIw2hBuHtMSAPE52tUZXofkxwwEMsnpPJq39lFFh95399U13WdOm5LcucTuJW1q3Hd6Z+r9S3YbDrGioihUUWVRkABSMmNFyqq0jDaEAyPAsSFB2ZE3zGVGkHOqFU2aRggO8ZEsRzCKxHO1bIuraOMBQBvuQASbZXzJIO/nWdS5sw7ZoMeBbrFeO+QLhdXldlLKueQuRcnKnTKCCCLg5EHYRvBpIk31X1SGuNlhsNwQSb5A0jgfNLxXuE1Sm86j31QTyZXA5Bdpzo0ss0DzTpjoL5JMNQfMyXKeyw7Sd2YI5XHo3qvTJcZbdo7xsr1Xyg4YPgnO+NkdeXnBW/gZh415bV/ZVnUpJvdaG0we4de24Z7rTw5e+w1je4B4gH31L9HJbNIm42cd/Zb8E99QuH2H6zfzG3wqR0K1p15q4/lP+2rnD5cFzHLnoQ+lFFVsJqN7pJ+Ka/jNE9j/o2PqjWHeh1h8RTisFb5caRwLXjQnaUU+9RWpPjHI8z8qWG1cUj7njHvUkH4atQfR0gnERn9Zh5fAwgTj4wgeNWvytLnhjylHu6v8ArVV6JprYkL60eIX7+HkX86rqyymzS2LzoR98yHrrbyTYzrdEYNuEep/lM0f+yuSa6j8hT30PAODTD/qsfzryJRc5xaeJvYlXxJjb8ENOMVCHR0OxlKnxFqbaQPzmH/en/Qmp9QFF/wDzFqKqVFAetaE/s8P7qP8AkFYh/tMv7qH+eettDi0EY9VQh7080/EGsMbYhfbib/putv8AUNARHlJW+isb+4kPuUn8q5Ars7pXhDNgsVENskEyDvaNgPxrjGgJnpC10wjDfhlH3ZZUPxU1MeSxv+LfnC388Z/KoXSo1sNg3ByCSxHkyTPIf4Z0p95PMRqY6MbnDqfFSR8QK9KTymiPdLOjLuPYRTfR/wBFH9RR7gKcU3wexhvVmHvOsv8ACy1ZGY5EN0hHzqHih/hYf91ROK7DcgT7qnukkfmo/qtY9zj/ALgo8ahSKzGJx4blvry9+R9g6IVVVwmMF8rkvNv0kZr0byZzg4eRN6yn3MikH36w8K80w5ysdq5Hw3+IsfGp7olpoYSfWb6KQBZeQBur89Uk+DNvtVNeUnUpOK3LXFqDuLX9O61y9fJnqOkhYK9ierYMQPV1WVjxNldmsMzq2pUnPXXzgQNhGwXIIzse0d/ClVYEAg3BzBGwjcRTT5GVv1T6gPolddLnaQLgr3BgOVyazyayyZiRSOPsgLqKmwZcCAAASAAD+FJ4I67ySDsnVRTuYR6xLD7TsOYUEZGg4R3ylkuu9UXqww4MSzMe4EA7DcU7VbZAWA2AUbWQK/09nC4GXixRRzu63/hDHwryurP0804MRKIozeKIm53NJsJHJRdb7yzcjVVlfVBPuHE7h4nKr6xpOnSSe71NlgtB0bZzl82vhy+5rh9h+s3wYj8qkNDC868lc/gP91MYksAOA9/Opbo7Hd3bcAFHec2+AT31c2EeK5jkRuk1VUcJq8W7SXi2v7J69IYAWijHsL/KKMcfm2ttI1R3t5q/EilwK1R8X5Hnnlab+zD978er/pVW6ItbFKx2Kk7HuSCRj+FTnlUxF8RGnqx38WY/kBUD0bFmmkJsI8PPf/FjMKj78y1XV3nNmksVlQj75kRXUXkJW2h4ebzH/qMPyrl2usvJBhDFofBqdpRn/wAyR3HwYV5EssekPpMP+9P+hNT6mWIN54l4LI/iuov/ANhp1PKFVmOxQSe4C9AeN0VYP/xWTnRQF50VkJE3rLJf/EbrR/DIKzjcpYW4syE8FZC380aDxrEPmzuuwOquObL5jnwXqR41tpdSYmIBJSzgDaTGwcL4lbeNAPCK4t6RaO+TYqeDP5qWRBfgrEA+IAPjXaKMCAQbg5g8Qa5p8v2hTBpLrgDqYlFe+7XQajgeARvt0BSoR1mBkX0oJVkGeepMupIxG8B44B9vnTHR2KMUscg2o6t90g2p70akHXdU5ASdTCxNrAvbq3PALKI3PJKjJYirFWBDKSGBFiCMiCNxvQ4azWTOgI5AwDKbqQCDxBzBpLsycnH8S7fErb/LNVzyc6W67CiMnz4fN+wewfxX7NWbExawyyYZqeBGy/LceRNWkZcUU0ZWpTdObgzGLw4kRkPpC1+B3HwNj4VUgCLhhZgbMOBG3w/K1W+CXWUHZxB2gjIg8wcqitOYAn51Bcgeeo2kDYQN7D4juAqvxK1danxR3XoajonjMbC5dGs8oT59UuT7uT8HyICTzTrDZ6Q5biO78O4ClQb5ihWuLjMHZSRQrmuY3r+a8O7Z3Z3ze59b/bqtiydHelUuEAQjrIfUJsy/UbcPZOXDVzq6YTpvg3HnO0Z9V0bL7Sgr8a8qSUHLfwOR91b1DrWVKo82sn2FXcYPbV3xx0fZt9P6PVMR01wajKUsdwRJDfx1bDxIqpdIOmkuIBjiBhiO03HWMOBIyQcQCSeO0VWK0kkC7T3Dee4bTXFKxpU3mlm+060MFtqL4pvi79vp9zYCklOsb+iNnM8e4buPuNBUttyXhvPfwHLf7xS1Tdi2/d3e/fvXDNYX/wDe4VZ9FYXqowp7Rzb6x2jwyHhUXoPA65ErdgZoPWPr9w3cdu4Gp6RwoJJsALk8hWhwu1dOPxJbv0/J8s6Y4zG6rK1ovOMHq+uX4272xGbznVdw89vDJQftZj6hpxSGFQ5swszZkcB6K+A28y3Govphpb5NhXcGzsNSPjrNv8Bc+FWjeSzZjYwc5KCPK+lmO6/FzODddbVX6qeaCO+1/GjB/N4Od98rxwrntVT1sthyZMP9+oipjT/zaw4bYYk1pMrfPTWd77wVTqoyDviNVbebzNXCKjFRXIiUUkgAEk5ADMknYBXaeg8AMPhoIBsiijj+4oX8q5Z8k2hTi9KYZLEpG3XPyWLzhfkWCr9qutK4OwyTPEN7EagHnIzFh7o099Y01nBIvrjqx3ykIPiwo0VmJJP2kjEdy2jUjkVQN9qjSHnPCm2767D2YxcHwkMXvoB9RRRQDHSPmtFJ6rBW46ktltyGv1bHkhp9SeJhDoyN2WBU7smFjSOjZiyDX+kUlX3ecuRNtwbJhyYUAnonzVaL9k2qPqbY7cbIVW/FWqk+XLo38r0c0iC8uGJlXjqWtKvdq+d/hirri/m5Ul9FrRydxPzbeDkrb+9JOynzKCLHMHaKA4dqa06OuRMWNsnmT8p1GbHL9YtpL72631alPKh0SOjcc8ag9RJ58BztqE9i/FT5vG1jvqD0LjVQtHLfqJQFk2krndJVG9kOdt4LLcBjQCnRjTJwmIWTMp2ZAN6Hb4jIjmK9sgmV1DKQVYAqRsIOw14NpHBNDI0b2JW2am6spAKup3qykMDvBFWzoD0qEBGHnNoifMY7EY7jwUnfuOe81JoVeF8LK3ELV1F8SO69D0iYFCXAuD2wNuWQcDeQMiNpAG8AFdGBAINwcwRmCDsIramxjKElBdTmyc97JuBO8bDtyN7zSj3I3Seh8y8IzObJsBO8ruB5bDtyN7w4OZGwjaDkR3g5irfFKGF1Nx7iDwIOYPI0ljMDHL21uRsIyYdxGfhsqsu8NhVfFDR+RrsF6W17GKo11xwW3/pd3Wux/XkVR0B2gHvF606gcW+839amptAsOxJccHGf3l/7abNomceip7n/AKgVUyw+5hpw59xuKPSjCayzdRJ9qafpl9GR3UDi33mH4GtkjA2ADjz7+NPl0VOfQUd7/wBAacRaCc9uQKOCi5+8ch7jXEbC5lpwnNXpNhNFcXxU32Jt+nqRTMBt/wDTwHE1KaP0OX86YWTch2t9fgPZ3794qUwejY4zdVu3rNm3gd3cLU6kcKCSQANpOQq1tcLjTfFU1fl+TF4z0xrXUXRtU4Re7+Z/bwzfaZFNUPWkH9WDdfbYbG+qN3E57ACclTLtBEfA5M/1h6K+ztO+wuC5q13MZsFePdOdPfKp7IfmY7qnAn0n8bC3ICrF5QelQAbCwG5OUzDdxjHPj7uNvPcNA0jqiAs7EKqjaWY2AHMk1DuKuf6UXOHWrj/ll4fckej2HXXaaUAwwDXYHY7XtHFsz13sCNuqHPo1H4mdpHZ3JZ3YsxO0sxuSe8mpLTU6oq4aJgyRkmR1NxLMRZmHFFHmLy1my1yK26H9HpNIYuLDR+mfPa1wiDN3PcPeSBvqKWp7V/8AHbo31eHlxrjzpzqRn+6Q+cR9Z8v8MV6tpOYrGdTttZUyv57nVUkbwCbnkDWdHYFIIo4YhqxxqqIOCqLDv2baRHzk/sw/6rrn92M24HrTvWgHeHhCIqKLKoCgcgLD4U1w/nzyNuQCNe82eQjiCDGO9DTjGYgRozkE2GwbSdyjiSbADiRWmj8OY41ViC2ZcjYXYlnI4AsSbUA5ooooAphL81MG9CWytwEgyRvtDzCd5EQFP6SxMAkVkbYwsbEg94IzB4EbKA2niDqysLqwIYcQRYj3U10dMc43N5I7Ak2uym+pJ4gEHIecrWyFZ0fiCbpIfnUsG3awPZkA3BgDyBDC51aMfAx1ZI/pEvYbmU21oyd17Cx3FVOYBBAr/lJ6HLpTCNFkJ0u0Dnc9uyT6rbD4GxsK5OxuEeGR45VKSIxV1O0MDYg12xhcQsih12HwIINipG4gggjcQRXmPlj8m3y5Ti8Kv/FoPPUfrlUZfbAFgd4FtwsB4TgsQk8Qw8xCut/k8rEAC5JMMhOxCxJDHJGJvZWYiJxEDIzI6lXUkMpFiCDYgg7DetXUgkEWIyIORBG41MYXEx4hRFiGCSKAsM5uQABZYprZlAMlfMoMs1sFAnehfTTqQIcSSYtiPtKeyeK/Ed2z0yKQMAykMpFwQbgg7CCNteCY7BPC5SRSrDPcQQdjKRkykZhgSCMwSKk+j3SefCGyHWj3xtcrzK+qeY8b1JpV+HSRWXeHqb46ej6j2WXDgnWBKt6y7bcDuYciDtrXXde0oYcUyPirHLwJ7qhdCdMsNiLAt1Uh9ByBn7LbD8DyqxVMTUtUU04Tg8pob/LU3sF5PdD7msTS6m+zPurNINg4zmY0J5qp/KuTpoLGkDjI9msCeC+cfctzQMFGNkafdX+lLig0EOtZuyth6z5eIUece46tZTD5hmOsw2E7B9Vdg355nPbS9QmmelOGw1w8gZx6CWZr89y+JFcNpas7QjKbygiaqgdMem4AMOEa5OTyjdxEZ4+17uIrvSPpjNiroPm4fUU5ke23pd2Q5VX8PA0jBI1Z3Y2VVBZieAAzJqJVuM9Ilxa4dwviq/T7mlTkjDBIyD+1uCsh/YIws0Q/vWFw3qgle0WCjSJghaNlfF75FIZIOUTDJ5f7wZL6N2sywVRS1MqtzYZk7K6f8jvQX9HYbrZlHyucAvxjTasXfvbnlnqg1VPIr5NNXUx+NTzsmw0TDZvEzDjvUbu1ttb2uWQKpZiAqgkkmwAGZJO4WoBHH4kovmgF2OrGDsLkG1+QALG2dlNbYLDCNAgJNr3JtdmJJZjbK5YknvpDAxl265wQSLRqRYohscwc9ZiATwAUWuCSrj8V1a3A1nY6qLe2s52DfYZEk2NgpO6gEZfnZQnoRWZ+Bf8AVp4DzyNoPVGn9N8DhurQC+s2ZZvWY5s3LPYNwsBkKcUAUUUUAUUUUAzx8DG0kf0iXsNzqe0h4XsCDuIG64K+FxCyKHU5HwIINipG4gggg5ggilaYYmIxsZYwSD9Kg2tYWDqN7gAC3pAAbQtAGJjMTGVASDbrUGZNhYSKN7AAAjawAGZAFPIZQ6hlIKkAgjMEHYRRDKrqGUgqRcEbCDTKSBomLxC6kkvHkLk7XjvkGO8bGOeRuSB515VvJUuN1sVgwFxW10yCzfksnPYd9ttc7YnDvGzJIrI6khlYFWUjaCDmDyrtnDYhZFDIbqe8EEGxBBzBBBBBzBBBqpdPvJ1hdKLrOOqxIFkmUZ8g4/WL35jcRnQHMOC0vZBFOnXQC+qpOq8Zba0UliUzzIIKm9ypNiFn0F1gLYRuvXaUA1Z1GV9aK5LD2kLADaRsp50w6D4zRr2xEd4ybLMl2jbx9E8mscuGdVxHIIIJBBuCMiCNhBoDWpLR2nsTBlFM6j1b6y/da4+FLDT5k/tUaYjZ573WbhfrUszm37TXAsMqx1GDk7MssDW7MqiVAecsdmseURtzrlNrY6yipLKSzJzC+UbEr20icdzKfgbfCn6+U078MPCW3+w1VDoK4vFiMNJ/iiEjwnEZ91ZToziG7Iib6mIw7/yyGvRVprmR3Y0H8vqWpvKbww3/AFb/AOymWJ8pGIPYjiTv1mP4gfCoN+jGJGbLGo4tPAg97SCtV0AwuZJ8NGBv6+OX3LCXb4Udeb5nCsaC+X1DSPSbFT5STNqn0Vsi9xC2v41EVLjC4SPtzvKc/NhjKqeA62XVZe/q2rP6bWP+ywJERb5xvnpst+s41EN89ZEQ5DOvNtvckxhGKyisjTDaDbVEk7CCE5hnvrOMvoox50m3bkt9rCtsRpZUVosKpjRgVkkYgzSg7mIyjQ/s1yzsxewNRuJxDyMXkZnds2ZiWYniSczUp0Y6LYrSEnV4WIvs1m2IgO92OQ7tptkDXB2IdVubDMnZXunkn8kmrqYvSKedk0WHYbODTA794TdvzyFr8nfkrw+jtWaW0+L9cjzIz/dKd/tnPhq3Ir0CWQKpZiFUAkkkAADaSTsFAbk1Gx/8Qwf9QpBT+8YZh/qA5rxNm2BSTqziO2CsHqEENJ9cHNU9g5n0rC6mRJtQGssgVSzEBVBJJNgAMySdwtTPBRl265wRcWjUixVDtLDbrtYE32AKLA6xOkY+UMHP0KkFB+0YZiQj1Qc14mzblNSVAFFFFAFFFFAFFFFAFFFFAMJYGiYvELgm7x5C53sl8g3EbG5G5LrDYhZFDIbqe8EEGxBBzUg3BBzBBBpWmWIwZ1jJEQshtrA9iSwtZxxtkGGYsNoGqQM4jBHWMkR1JD2t6PYWs442tZhmLDaLqc4bHAnUcdXL6p2NbaY22ON+WYBFwt7UYXHBjqMCkoBJQ7wPSQ7HXMZjZcA2OVLYjDrIuq6hhkbHiMwRwIOYO6gM4iBZFKOqujCzKwDKQdoIORFeYdK/Ijg8QS+FY4WQ56oGvET9Um6+BsOFeiCGWPsN1ieq5s4HsyelluYXJOb1vFpJCQr3jc5BZBqkngp7Ln6pNAcwaf8AJRpPC3PUdeg9OA9Z/BYP/DaqXPAyMVdWVhtVgQR3g5iu36a4/R0M66s0Ucq8JEVx7mBoDiaiutsd5M9FS9rBRD6mvF/pstRknkb0SdkDjuml/NjQHLlFdRJ5GtEj9S575pfyapDBeS7RURuuDQn22kk+DsRQHJ6KSQACScgBmSTsAq26B8meksWRqYZ40PpzfNKOdm85h9UGuptHaHw+HFoIIoh/dxon8oFPqA8f6K+QrDx2fHSmdt8aXSLuLdt+8avdXq+j8BFBGI4Y0jjXYqKFUeArE+kI1bVvrPl5iAu+ewlVuVHM2HOkrTSbfmV+y8v5on8dwdoNALYrGqhC5s5F1RbFyONrgKL5azEC5GedJR4NnIecgkEFY1uUQjMHMDXa/pEACwsAbkr4XCJGCEFr5kkksxta7MbljYAXJOytcXjFjsDdna+qi5u1rbBuGYuxsBcXIoBaWQKpZiFUAkkkAADaSTsFMBGcRm4Kw7kIIaTgZAc1X2DmfStmtbx4RnYPPY2IKRjNFI2MfXe+dzkLCwuCxf0AUUUUAUUUUAUUUUAUUUUAUUUUAUUUUAjisKsg1XFxtG0EH1lYZqc9oIIpt87F/fJ9lZR+Cv8AwkAekaf0UA3wuNSS4VvOG1SCrrfZrIwDLfmKWkjDAhgCDkQRcEcxSWKwiSW11BI7J2MpO9WGanmCKQ+SyJ9HLcerKNfLgrghh3trmgD9GKv0TPFw1G80DgI2BQeC1nq512SI44MhVj3urW9yVgYuRe3CeZjZXUe/Vc+Cmj9LQjtP1f7xWiv3dYBegMiacdqJPsSkn+KNR8awcc//AC8vvg/8tOYMSji6OrDipB/ClaAY/Ln/AOWm98H/AJayZ5j2YVH15NU/wq1Pa0lmVRdmCjiSAPjQDXVnb0ok4gK0h8GLL/LWP0aD9JJJJyLao7isYUMPrA0fpeE9mQPyjvKfclzR8tdvo4XPBntGviD54+5QDqCBUUKiqqjYFAA9wrXE4pIwC7AXyHEngo2seQzpv1Ez9uQRj1Yxc8wXcG47kU86Vw2BSMkqvnEWLElnI4F2JYjlegEetll7A6pPXYDXI9hNi5Ha+YIzSl8Lg1jvqjzm7TE3ZvrMcza5sNg2CwpxRQBRRRQBRRRQBRRRQBRRRQBRRRQBRRRQBRRRQBRRRQBRRRQBRRRQFF6c9qqlRRQBVg6HfS+NFFAej0UUUAUUUUAUUUUAUUUUAUUUUAUUUUAUUUUB/9k=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0" name="AutoShape 10" descr="data:image/jpeg;base64,/9j/4AAQSkZJRgABAQAAAQABAAD/2wCEAAkGBxQSEhUUEhQWFhMXGRgaFhgYGBYXGBoYFxgZHBgYGBocHCggGB4mGxgYITEiJikrLi4uFx8zODQtNyktLi4BCgoKDg0OGxAQGywmICYsMDU0MDUwLDcsNyw3LC83LDAuLDcsLSwvLC8sLTQtLCwtNCw0KzQsLCwsNyw2LCwsLP/AABEIAOEA4QMBIgACEQEDEQH/xAAcAAABBAMBAAAAAAAAAAAAAAAAAwQFBgECCAf/xABMEAACAQICBgUHCAcGBgIDAAABAgMAEQQhBRIxQVFhBhMycYEHIkJSYpGhFCMzcoKSscEVQ1NzorLRNGODk7PCJFSj0tPwCMMWRGT/xAAbAQEAAwADAQAAAAAAAAAAAAAABAUGAQIDB//EADMRAAIBAgQCCAUEAwEAAAAAAAABAgMEBREhMRJBBlFhcYGhsfATQpHR4SIywfEjksJS/9oADAMBAAIRAxEAPwD3GiiigCiiigCiiigCitJZVVSzEKoFySQAANpJOwUz+UySfRLqr+0kBz+rHkzbxcldxGsKAeSyBQWYhVGZJIAA4knZTT9IhvokeT2gNVOR12sGHNNatotHICGe8jjMNJYkHiqgBUNt6gX308oBiFnba0cY3hQ0h7w51QPFDR+jr9uWV/t9X/pBL+NbzaSiUlS93G1FBdx9hQW+Fa/LXPYhe25mKIviC2uPu0Bn9FRekgf95eQ+9yTWP0Rh/wBhF/lp/SgPiDtSJeeu7/DUX8awYsR+1h/yX/8ANQGf0Rh/2EX+Wn9KyNFQjsxqvNBqH3rY1r1WI/aw/wCS/wD5qyWnHoxP9p4/hqvQGP0aB2JJVPHrGk+EusPhR1U69mRHA3Ouqx73TIfcrPyuQdqBjxKMjKPvFWPgtZTSkRIBbUJNgJA0ZJ9kOBreF6A1+Xsv0sTr7SjrUvy1fPA5soFOsPOrjWRlZeKkMMuYpSmuI0ejNrWKyeuh1Wy2XI7QHqtccqAdUUw62WLtjrU9ZRaQD2kGT8SUzN7BKdYfELIusjBhnmOIyIPAg5EbqAVooooAooooAooooAooooAooooAooooApri8YEIVRryHsoOHrMfQUcTwsLmwOmJxTFjHFYv6THNYwdmtxa2YX32GdK4PCLGDa5Ym7M2bM3Fj+QsALAAAAUAjFgSSHmIdwbqv6tDu1V3sPXOe22qDanrMACSbAZknYBTbF4wIQoBeQ9lBtt6zHYqjie4XJAKSYEuQ05DnaEH0am9xYemRl5zbxcBb2oAGOaT6BdYftG82PvXfJuIsNU+sKyNH630ztJ7I8yPmNQHzgeDlqfVSOlflT0fgSUMvXTDLq4bOQdlma+qtjtF78qAukMKooVFCqNgUAAdwFb1zhp/y546a4wyR4Zdxt1sn3mGr/B41QtLdJ8Zir/KMTNIDtVpG1PBL6o8BQHXeO09hYfpsTBH9eWNPxIqNk6e6NG3HYbwlU/ga4/ooDr9On+jD/8AvYfxkUfjT/BdJMHMbRYvDyHgk0bH3Bq4xooDuMGsOoIIIBB2g5g1xdovTuJw39nxE0Wd7JI6jxANj41e9A+WzSMBAn6vEpv11CPbgHSw8SrUB0T+jFX6Fmi5JbU7urN1HMqAedY+VSR/SprL68QJH2o82XP1dfiSKpXRXyw6PxdllY4WU+jKRqX9mUebb62r3V6GrAi4zB2GgNYZldQyMGU7CpBB7iNtNsTgbsXjPVy+sBcNbYJF9Me4gXsResTYDzi8TdXIdpAurG36xLgNsGYs2VrgVnDY27aki6km4XurDeY2sNbmLAjeACCQDDY27dXINSTcL3VxxRt/MGxHC1iXlJYnDLIuq4uPEEEbCpGakHMEZg7Kaw4hoyEmNwTZJchrHcrgZK/dk26xyoB/RRRQBRRRQBRRRQBRRRQBTLGYhi3VRGzkXZtojU+lbexsdUHgTsBrfH4koAqC8j5IN3Nm4KozJ7gMyAdsFhRGtgSWJu7HtMx2sfcBbYAABYACgNsLh1jUKoy95JO0k7SScyTSGIxTFjHDYuO0xzWO+Yv6zWzC8LE2BFzGTsW6qI2ci7NkerU77HIsbHVByyJNwLFxhcOsahVFgPEknMkk5kk5knMk0Bpg8IsYNrlibszZszcWP5CwAsAAABUT0u6X4XRsXWYmSxN9SNbGRyNyrf4mwFxc51X/ACm+UmLRidXHaTGMPNT0UB2PLbdwXaeQzrmfTOlpsXK02IkaSVtrN+AAyUDcBYCgLh048qmM0hrRqfk+GOXVxk3Yf3j7W7hYcjtqhU/0dop5gWuscS9uWQlY1O3VuASzHcigsbEgZGnf6Shgywses4/XzKrNuzjiN0j7zrtvBXZQCGE0FM6iQgRRHZJKwiQ8dQtYyWsckDHlSnybCR9uaSZrbIU1EPAdbLZhz+aPjUdisU8rF5HZ3O1nYsx3Zk5mjDYV5Dqxozngqlj7hQN5bkidIYZRZMIG4maaRz4dV1QHxrKabRezg8KO8TP/ADymnWF6E41/1WqOLsq/C9/hT9fJzij6cI72f8kr0VKb5HhK6oreSIdtOqe1g8Ke5ZV+KSg1quksO1w+DQDjDLMjDxkaRf4amm8nGK9eE/af80pnieguNTZGHHsup+BIPwo6U1yOFdUX8yGIiwcnZkmgbPKRVmS+4tImqwHdGaxL0fl1S0WriEAuWhOuQLbXjsJIxkc3UCmWMwEsRtLG6H2lK+6+2kYpSrBlJVgQQQSCCNhBGw15numnqjSrd0K8omM0aQIn6yC+cMlylr56m+M7cxlfaDUWNMrNljI+sP7ZLLONmbHsz/bGsdmutN8fogovWxMJoP2ig+aScllU5xMeByNjqlgL0OTqXoN0/wALpRPmm1JwLvC5GuOJX11vvHEXAvarPisMsi6ri48QQRsKkZqQcwRmN1cT4PFvC6yROySKbqykhgeII2V0V5KvKquO1cNjCExexXyVZvDYr+zsO62wAehxYhoiEmNwTZJbAXJ2LIBkrHcRYMeBIFPZoldSrAFSLEHMEUTRK6lWAZSLEEXBB2gimWHkMTCJyWU/ROTcm2fVud7ADI7WAzzBJAzh5DEwikJIP0TnabC+ox3sACQfSAO8El/SWJw6yKUcXU94IINwQRmCCAQRmCARTfAztcxSG8ii4awHWJucWyvuYDYdwBW4D2iiigCiiigCtJZQqlmICqCSTkAALknlat6YYv5yRYvRW0knPP5tfFlLH93Y5NQGdHxEkzOCHfsqdqR+ittzHtNzNrkKKUx+JKABReRzZBuvvLcFAzJ5WFyQC5ZgASTYDMk7AKY6OQuTMwN3FkBvdY9wsdhbtHIHsg31RQC+CwojW1yWJu7HtMx2sfcBbYAABYACqT5VfKEujIeris2MkHza7Qi7OtccL3sN5HAGrB026Tx6Nwj4iTMjzY0vYvIQdVR7iSdwBNcj6a0rLi55MRO2tLI2sx+AA4AAAAbgBQCGMxbyu0krF5HJZmY3JJ2kmpDR+AjVBPibiI36uNTZ5iDY2PoRgggvbaCFBIbVNG4FFj+U4gXiBKxx3IMzjaLjMRrcazDPMKLE6ysMdjHmcvIbsbbgAABZVVRkqgAAKLAAACgFtJaSeYrrWVEuI41Fo4wTsRfxJuzHMknOttD6GmxT6sKFuJ2KoO9ju/HhU10P6Itiz1kl0gB273I2hOXFvDjb1XA4OOFBHEoRBsA/E7yeZzqRSoOWr2K+6v40v0w1fkiqaE8n0MdmxB61+GaoPzbxy5VbsPh0jXVjVUUblAUe4VmaZVtc7dgFyT3AZnwpPWkbYAg9rzm9wNh33PdUyMYx2RS1KtSrrNjii1N/kt+0zt9or8E1QaDgo98aHvUE+812PLQcWopv8hj/AGaDuVR+VHyUeizqeTE/Brr8KDQVkjDAhgCp2ggEHvBqr6Z6B4aa5jHUv7OaeKbvC1WP5xeDj7rf9rH7oreKcMbbGG1TkRztvHMXHOusoxlo0elOpOm84M8U070dnwh+dXzCbK65ofHceRscqZYDHyQtrRNqkgg5AqynarqQVdTvUgg17zNCrqVdQykWIIuCOYrzLpj0KMAM2HBaIZsm1kHEb2X4jntqJVoOOsS5tcQVR8NTR+RCYnBxzoZcMuo6gtNBcmwGbSQkklkG0qbsgzuygsIdGIIINiMwRkQRvFbYedkZXRirqQVZSQQRmCCNhqWxWGXERtPCoWRM8REoAABNuuiUbEJIDIMkJFvNICxiyPdPI55SvlqjCYtv+KUfNuf1ygZ/4gG3iBfca9QxOHWRSji6nvBBGYIIzBBAIIzBAIribDYho3V0Yq6MGVgbFWU3BB3EEXrqzyX9NV0phAzWGJjss6jj6LgeqwBPIhhuvQFmwE7XMchvIm/Ia6HY4tlfcRlYjZYqTnSGHLAMlhKmaEmwPFG9lhkcjbI7QKNIYckB0+lTNN2sPSjJ4MMuAIVrHVFLYacSKrrsYXFxY9xBzBGwg7KAxhMQJEDrex3HaCDZlbgQQQRuINLUw+im9ib4Sqv+5F5AGPi1P6AKKKKA0lkCqWY2UAkk7ABmSabaLjITWYWeQ67A7QSAFU81QKvPVvvrXSnnBI/2jAN9Rbs9xwIXUP7wU+oBhpAdYyw7m86T92tvNP1msLHavWcKf0x0YNYvL+0ay/u0uEsd4PnOP3lVbywdJDgdGyFDaab5mO20FwdZhbZZA1jx1aA8Q8sfTD9IY0rG18NBdIrbGN/Pk53IsOSjiaqOh8AJnOudWJFLzNldY1IB1b7WJKqo3s6jLbTCprSvzEKYYZO2rNiPrMt4Yzl6Ebax9qVgeyKAZaVx/XSa2rqIoCxxgkiOMdlBx2kk7WZmY5k1OdCeixxb68lxAhz3Fz6gO4cT/W4hdBaLbFTpEmWscztCqO0x8PjYV7fgMGkMaxxjVRRYD8zxJOZPE1IoUuJ5vYr7+6+FHgju/JCscYUBVACgAAAWAA2ADcKSkmJJVLXHaY9leXNt9uGZtcXJ3JOohsdrN6q8vaOdt2RO6xVijCgBRYD/ANJJ3knO++pxQ7as1hgC55ljtY5se88OQsBfIVmedUGs7BRxJtUfpPSwQlI7NJvv2V+txPs/hleBkJZtZyWbid3IDYo5Cq+6xCnQ/StX73NNg3Re5xFKrN8FPre77l1du3VmTc2nkHYVm59lfjn8KbNp2TdGg72ZvyFRtJfKF9Ye8VUyxS4k9Hl4ffM29HodhVJZVE5Ptk16cJLLp2TeiHxZfyNOItPr6aMvMWcfk3uBqB+UJ6wHebUoDXEcTuY7vPw/o7VeiGE1VlCLj3Sf8uSLbhsUkgujBuNto7xtHjW00IbaNmYOwg8QRmD3VUALEMCQw2MMiPHhy2VNaN0xchJrAnJX2AncCPRb4HlkKtbXEqdZ8MtH5GLxnonc2EXWovjgv9l3rq7V4pEgJShAc3ByD7M9wcDIE7iMicsjYFzWrqCCCLg5EHMEHaDSERKEITdT2Ccz9RjvNth3gG+YubIym55z086JiG+IgHzRPnoPQJ3r7JO7ceWyoYDGNDIsiGzKd+YIORVhsZSCQQciCQcjXvcsYZSrAFSCCDmCDkQa8X6XaDOEnKC/Vt50Z9k+iTxGz3HfUKvS4f1Iu8Pu3NfDnuhvprCINSaEWgmuUW+sY3W3WRMdp1SwIO9XQnMkCS8nvSltG42OcXMZ8yZR6UbdrxGTDmo3Xpn0ecSFsK5ss9ghOxZ1v1LbMgSTGd1pCfRFRDoQSCCCDYg5EEbQRUYszt3DzrIiuhDIwDKwzBVhcEHeCDTSAdXMyehJd04Bx9IvAXuHA2kmQ153/wDH/pIcRgmwzm8mGIC32mJ7lO+xDLyGrXo+lYyU1lF3jIdANpK7VHNlLJ9ugFMfh+sjZQbNkVO3VdSGRrb7MAbcqzgsR1iK9rEjNdpVhkynmGBB7qVjcMAym4IBBGwg7DTPB+ZLKm42kXh59w6j7SljzloB9RRRQDFBrYhjujjCg85Gu4PgkZ+1W+lZSsTFTZzZUPB3IVP4mFaaLz61/Xlf/p2i/wDrv41nH5vCu7XLMPZRGIPg5jNAOoIgiqqiyqAAOAAsB7q5z/8AkNpvrsemHB83DRi4/vJbM3f5nV/Guj64z6XaT+VY3Ez3uJJZGU+xrHUHgth4UAn0dwyvODILxRhpZRxSIaxTlrkBAeLimWLxLSyPI5u7szMeLMSScuZqRwnzeCmfLWmdIV5onzsthycYfPnzqOweHMkiRrtdlUd7EAfjQN5anpvkz0R1cBnYefL2eSKcvebnuC1b55dVSbX4DiSbAeJIFYw0AjRUXJVUKO5RYVo3nSAbkF/tNcD3AN94VaRjwxSMrVqfFqObN8PFqjPNjmx4sdp7tgHAACmGmtIlBqIfnGF7+qvrd5zA7id1jIYiYIrM2xQSfCqizliWbtMbnlwA5AWHhUHELr4FPKO795mi6L4MsRuXOqv8cNX2vku7r7NOZhVt/wC327STvPOk2kJNl27ydg/qeX4ZUSsSdUbd54D+p3ePC1bogAsNlZntZ9fS+WOiXvJe/wAadQD2vO79ngNg/Glak9CaBmxZ+aUBAbNI1wgPAb2bkPEi4q4YTyeQgfOzSu2/V1EXwFmYfeqNWu6dN5SevUQLjE7W2lwt5vs/l/k88pIwDaPNPFcvfuPjevS8R5PYCPMkmQ96MPEFb+4iqlp7oxPhBrNaSL9ogIA+upuU77kc7m1cUrylUeUXqdaGLWtw+HZ9v31RACQrk2zcw2dx4fh3ZClWW4scxQRfI0lGdU6p2Hsn/aePLl3XMrcsv26PYndCaQNxE5ufQY7SB6J4kDfvA4i5l5ogwIOw+8EZgjgQbEHlVQYcDYjMHgRmD76tWjsV1savsJ7Q4MMmHvHutWjw27dWHBLdeh8n6W4LGxrqvRWUJ8uqXV3PdePYb4aQkWbtKbNwvxHIgg+Nqg+neiPlGFYgXkiu6cch5y+K7uIFTUnmyK25vNPeLsp/mH2hTirJriWTMnCbhNTRzzUz0k89o8T/AMwms+X65SUmvbK7MvWW3CVaQ6R4DqMVNENisdX6recv8JFK4f5zBSLlrQyrIvEJKOrlPMay4ccr86q2snkaqMlJKS5lh8jOm/kulYLmyTXgf/Etqd3zgTwvXVdcQYeZkZXQ2ZSGU8CDcH312rovGCeGKZezIiOvc6hh8DXB2E9EZK0f7J2S24Lk0YHdGyDwoxo1ZYX5tGTwV1v8XSMeNZi83EONgZEYc2Usrn3dUPdWNNZQux9DVk7+qYSW8dW1APqKKKAZ6H+hRvXGv4yEufi1YcXxCH1Ynv8AbeO3+maNCf2eH91H/IKxEf8AiZP3UP8APPQGnSPGdThMRL+zhlf7iMfyri2uwPKO9tF40/8A88o96kfnXH9AS+kyFwuEQekJpiebydVb3Yce+nfQDDa+Oi4LrMfsqbfxWpr0gTVTCLwwwP35pn/3VM+S1b4t+UTH+NB+delJZzR4XUsqMn2HqtN8JnrN6zt/CdQfBAfGnApvo/6JDxVT4kXPxNWRl+Qw6Ry2RU9Zs/qrn/Nq1CVJdIm+cQcEY/eI/wC2ojE9hu4/hWZxSTlcNdWX3/k+vdDqKpYUqi3k5P6PL/kMPmNb1s/DcPdbxvUx0c0OcXOI8wgGtIw2hBuHtMSAPE52tUZXofkxwwEMsnpPJq39lFFh95399U13WdOm5LcucTuJW1q3Hd6Z+r9S3YbDrGioihUUWVRkABSMmNFyqq0jDaEAyPAsSFB2ZE3zGVGkHOqFU2aRggO8ZEsRzCKxHO1bIuraOMBQBvuQASbZXzJIO/nWdS5sw7ZoMeBbrFeO+QLhdXldlLKueQuRcnKnTKCCCLg5EHYRvBpIk31X1SGuNlhsNwQSb5A0jgfNLxXuE1Sm86j31QTyZXA5Bdpzo0ss0DzTpjoL5JMNQfMyXKeyw7Sd2YI5XHo3qvTJcZbdo7xsr1Xyg4YPgnO+NkdeXnBW/gZh415bV/ZVnUpJvdaG0we4de24Z7rTw5e+w1je4B4gH31L9HJbNIm42cd/Zb8E99QuH2H6zfzG3wqR0K1p15q4/lP+2rnD5cFzHLnoQ+lFFVsJqN7pJ+Ka/jNE9j/o2PqjWHeh1h8RTisFb5caRwLXjQnaUU+9RWpPjHI8z8qWG1cUj7njHvUkH4atQfR0gnERn9Zh5fAwgTj4wgeNWvytLnhjylHu6v8ArVV6JprYkL60eIX7+HkX86rqyymzS2LzoR98yHrrbyTYzrdEYNuEep/lM0f+yuSa6j8hT30PAODTD/qsfzryJRc5xaeJvYlXxJjb8ENOMVCHR0OxlKnxFqbaQPzmH/en/Qmp9QFF/wDzFqKqVFAetaE/s8P7qP8AkFYh/tMv7qH+eettDi0EY9VQh7080/EGsMbYhfbib/putv8AUNARHlJW+isb+4kPuUn8q5Ars7pXhDNgsVENskEyDvaNgPxrjGgJnpC10wjDfhlH3ZZUPxU1MeSxv+LfnC388Z/KoXSo1sNg3ByCSxHkyTPIf4Z0p95PMRqY6MbnDqfFSR8QK9KTymiPdLOjLuPYRTfR/wBFH9RR7gKcU3wexhvVmHvOsv8ACy1ZGY5EN0hHzqHih/hYf91ROK7DcgT7qnukkfmo/qtY9zj/ALgo8ahSKzGJx4blvry9+R9g6IVVVwmMF8rkvNv0kZr0byZzg4eRN6yn3MikH36w8K80w5ysdq5Hw3+IsfGp7olpoYSfWb6KQBZeQBur89Uk+DNvtVNeUnUpOK3LXFqDuLX9O61y9fJnqOkhYK9ierYMQPV1WVjxNldmsMzq2pUnPXXzgQNhGwXIIzse0d/ClVYEAg3BzBGwjcRTT5GVv1T6gPolddLnaQLgr3BgOVyazyayyZiRSOPsgLqKmwZcCAAASAAD+FJ4I67ySDsnVRTuYR6xLD7TsOYUEZGg4R3ylkuu9UXqww4MSzMe4EA7DcU7VbZAWA2AUbWQK/09nC4GXixRRzu63/hDHwryurP0804MRKIozeKIm53NJsJHJRdb7yzcjVVlfVBPuHE7h4nKr6xpOnSSe71NlgtB0bZzl82vhy+5rh9h+s3wYj8qkNDC868lc/gP91MYksAOA9/Opbo7Hd3bcAFHec2+AT31c2EeK5jkRuk1VUcJq8W7SXi2v7J69IYAWijHsL/KKMcfm2ttI1R3t5q/EilwK1R8X5Hnnlab+zD978er/pVW6ItbFKx2Kk7HuSCRj+FTnlUxF8RGnqx38WY/kBUD0bFmmkJsI8PPf/FjMKj78y1XV3nNmksVlQj75kRXUXkJW2h4ebzH/qMPyrl2usvJBhDFofBqdpRn/wAyR3HwYV5EssekPpMP+9P+hNT6mWIN54l4LI/iuov/ANhp1PKFVmOxQSe4C9AeN0VYP/xWTnRQF50VkJE3rLJf/EbrR/DIKzjcpYW4syE8FZC380aDxrEPmzuuwOquObL5jnwXqR41tpdSYmIBJSzgDaTGwcL4lbeNAPCK4t6RaO+TYqeDP5qWRBfgrEA+IAPjXaKMCAQbg5g8Qa5p8v2hTBpLrgDqYlFe+7XQajgeARvt0BSoR1mBkX0oJVkGeepMupIxG8B44B9vnTHR2KMUscg2o6t90g2p70akHXdU5ASdTCxNrAvbq3PALKI3PJKjJYirFWBDKSGBFiCMiCNxvQ4azWTOgI5AwDKbqQCDxBzBpLsycnH8S7fErb/LNVzyc6W67CiMnz4fN+wewfxX7NWbExawyyYZqeBGy/LceRNWkZcUU0ZWpTdObgzGLw4kRkPpC1+B3HwNj4VUgCLhhZgbMOBG3w/K1W+CXWUHZxB2gjIg8wcqitOYAn51Bcgeeo2kDYQN7D4juAqvxK1danxR3XoajonjMbC5dGs8oT59UuT7uT8HyICTzTrDZ6Q5biO78O4ClQb5ihWuLjMHZSRQrmuY3r+a8O7Z3Z3ze59b/bqtiydHelUuEAQjrIfUJsy/UbcPZOXDVzq6YTpvg3HnO0Z9V0bL7Sgr8a8qSUHLfwOR91b1DrWVKo82sn2FXcYPbV3xx0fZt9P6PVMR01wajKUsdwRJDfx1bDxIqpdIOmkuIBjiBhiO03HWMOBIyQcQCSeO0VWK0kkC7T3Dee4bTXFKxpU3mlm+060MFtqL4pvi79vp9zYCklOsb+iNnM8e4buPuNBUttyXhvPfwHLf7xS1Tdi2/d3e/fvXDNYX/wDe4VZ9FYXqowp7Rzb6x2jwyHhUXoPA65ErdgZoPWPr9w3cdu4Gp6RwoJJsALk8hWhwu1dOPxJbv0/J8s6Y4zG6rK1ovOMHq+uX4272xGbznVdw89vDJQftZj6hpxSGFQ5swszZkcB6K+A28y3Govphpb5NhXcGzsNSPjrNv8Bc+FWjeSzZjYwc5KCPK+lmO6/FzODddbVX6qeaCO+1/GjB/N4Od98rxwrntVT1sthyZMP9+oipjT/zaw4bYYk1pMrfPTWd77wVTqoyDviNVbebzNXCKjFRXIiUUkgAEk5ADMknYBXaeg8AMPhoIBsiijj+4oX8q5Z8k2hTi9KYZLEpG3XPyWLzhfkWCr9qutK4OwyTPEN7EagHnIzFh7o099Y01nBIvrjqx3ykIPiwo0VmJJP2kjEdy2jUjkVQN9qjSHnPCm2767D2YxcHwkMXvoB9RRRQDHSPmtFJ6rBW46ktltyGv1bHkhp9SeJhDoyN2WBU7smFjSOjZiyDX+kUlX3ecuRNtwbJhyYUAnonzVaL9k2qPqbY7cbIVW/FWqk+XLo38r0c0iC8uGJlXjqWtKvdq+d/hirri/m5Ul9FrRydxPzbeDkrb+9JOynzKCLHMHaKA4dqa06OuRMWNsnmT8p1GbHL9YtpL72631alPKh0SOjcc8ag9RJ58BztqE9i/FT5vG1jvqD0LjVQtHLfqJQFk2krndJVG9kOdt4LLcBjQCnRjTJwmIWTMp2ZAN6Hb4jIjmK9sgmV1DKQVYAqRsIOw14NpHBNDI0b2JW2am6spAKup3qykMDvBFWzoD0qEBGHnNoifMY7EY7jwUnfuOe81JoVeF8LK3ELV1F8SO69D0iYFCXAuD2wNuWQcDeQMiNpAG8AFdGBAINwcwRmCDsIramxjKElBdTmyc97JuBO8bDtyN7zSj3I3Seh8y8IzObJsBO8ruB5bDtyN7w4OZGwjaDkR3g5irfFKGF1Nx7iDwIOYPI0ljMDHL21uRsIyYdxGfhsqsu8NhVfFDR+RrsF6W17GKo11xwW3/pd3Wux/XkVR0B2gHvF606gcW+839amptAsOxJccHGf3l/7abNomceip7n/AKgVUyw+5hpw59xuKPSjCayzdRJ9qafpl9GR3UDi33mH4GtkjA2ADjz7+NPl0VOfQUd7/wBAacRaCc9uQKOCi5+8ch7jXEbC5lpwnNXpNhNFcXxU32Jt+nqRTMBt/wDTwHE1KaP0OX86YWTch2t9fgPZ3794qUwejY4zdVu3rNm3gd3cLU6kcKCSQANpOQq1tcLjTfFU1fl+TF4z0xrXUXRtU4Re7+Z/bwzfaZFNUPWkH9WDdfbYbG+qN3E57ACclTLtBEfA5M/1h6K+ztO+wuC5q13MZsFePdOdPfKp7IfmY7qnAn0n8bC3ICrF5QelQAbCwG5OUzDdxjHPj7uNvPcNA0jqiAs7EKqjaWY2AHMk1DuKuf6UXOHWrj/ll4fckej2HXXaaUAwwDXYHY7XtHFsz13sCNuqHPo1H4mdpHZ3JZ3YsxO0sxuSe8mpLTU6oq4aJgyRkmR1NxLMRZmHFFHmLy1my1yK26H9HpNIYuLDR+mfPa1wiDN3PcPeSBvqKWp7V/8AHbo31eHlxrjzpzqRn+6Q+cR9Z8v8MV6tpOYrGdTttZUyv57nVUkbwCbnkDWdHYFIIo4YhqxxqqIOCqLDv2baRHzk/sw/6rrn92M24HrTvWgHeHhCIqKLKoCgcgLD4U1w/nzyNuQCNe82eQjiCDGO9DTjGYgRozkE2GwbSdyjiSbADiRWmj8OY41ViC2ZcjYXYlnI4AsSbUA5ooooAphL81MG9CWytwEgyRvtDzCd5EQFP6SxMAkVkbYwsbEg94IzB4EbKA2niDqysLqwIYcQRYj3U10dMc43N5I7Ak2uym+pJ4gEHIecrWyFZ0fiCbpIfnUsG3awPZkA3BgDyBDC51aMfAx1ZI/pEvYbmU21oyd17Cx3FVOYBBAr/lJ6HLpTCNFkJ0u0Dnc9uyT6rbD4GxsK5OxuEeGR45VKSIxV1O0MDYg12xhcQsih12HwIINipG4gggjcQRXmPlj8m3y5Ti8Kv/FoPPUfrlUZfbAFgd4FtwsB4TgsQk8Qw8xCut/k8rEAC5JMMhOxCxJDHJGJvZWYiJxEDIzI6lXUkMpFiCDYgg7DetXUgkEWIyIORBG41MYXEx4hRFiGCSKAsM5uQABZYprZlAMlfMoMs1sFAnehfTTqQIcSSYtiPtKeyeK/Ed2z0yKQMAykMpFwQbgg7CCNteCY7BPC5SRSrDPcQQdjKRkykZhgSCMwSKk+j3SefCGyHWj3xtcrzK+qeY8b1JpV+HSRWXeHqb46ej6j2WXDgnWBKt6y7bcDuYciDtrXXde0oYcUyPirHLwJ7qhdCdMsNiLAt1Uh9ByBn7LbD8DyqxVMTUtUU04Tg8pob/LU3sF5PdD7msTS6m+zPurNINg4zmY0J5qp/KuTpoLGkDjI9msCeC+cfctzQMFGNkafdX+lLig0EOtZuyth6z5eIUece46tZTD5hmOsw2E7B9Vdg355nPbS9QmmelOGw1w8gZx6CWZr89y+JFcNpas7QjKbygiaqgdMem4AMOEa5OTyjdxEZ4+17uIrvSPpjNiroPm4fUU5ke23pd2Q5VX8PA0jBI1Z3Y2VVBZieAAzJqJVuM9Ilxa4dwviq/T7mlTkjDBIyD+1uCsh/YIws0Q/vWFw3qgle0WCjSJghaNlfF75FIZIOUTDJ5f7wZL6N2sywVRS1MqtzYZk7K6f8jvQX9HYbrZlHyucAvxjTasXfvbnlnqg1VPIr5NNXUx+NTzsmw0TDZvEzDjvUbu1ttb2uWQKpZiAqgkkmwAGZJO4WoBHH4kovmgF2OrGDsLkG1+QALG2dlNbYLDCNAgJNr3JtdmJJZjbK5YknvpDAxl265wQSLRqRYohscwc9ZiATwAUWuCSrj8V1a3A1nY6qLe2s52DfYZEk2NgpO6gEZfnZQnoRWZ+Bf8AVp4DzyNoPVGn9N8DhurQC+s2ZZvWY5s3LPYNwsBkKcUAUUUUAUUUUAzx8DG0kf0iXsNzqe0h4XsCDuIG64K+FxCyKHU5HwIINipG4gggg5ggilaYYmIxsZYwSD9Kg2tYWDqN7gAC3pAAbQtAGJjMTGVASDbrUGZNhYSKN7AAAjawAGZAFPIZQ6hlIKkAgjMEHYRRDKrqGUgqRcEbCDTKSBomLxC6kkvHkLk7XjvkGO8bGOeRuSB515VvJUuN1sVgwFxW10yCzfksnPYd9ttc7YnDvGzJIrI6khlYFWUjaCDmDyrtnDYhZFDIbqe8EEGxBBzBBBBBzBBBqpdPvJ1hdKLrOOqxIFkmUZ8g4/WL35jcRnQHMOC0vZBFOnXQC+qpOq8Zba0UliUzzIIKm9ypNiFn0F1gLYRuvXaUA1Z1GV9aK5LD2kLADaRsp50w6D4zRr2xEd4ybLMl2jbx9E8mscuGdVxHIIIJBBuCMiCNhBoDWpLR2nsTBlFM6j1b6y/da4+FLDT5k/tUaYjZ573WbhfrUszm37TXAsMqx1GDk7MssDW7MqiVAecsdmseURtzrlNrY6yipLKSzJzC+UbEr20icdzKfgbfCn6+U078MPCW3+w1VDoK4vFiMNJ/iiEjwnEZ91ZToziG7Iib6mIw7/yyGvRVprmR3Y0H8vqWpvKbww3/AFb/AOymWJ8pGIPYjiTv1mP4gfCoN+jGJGbLGo4tPAg97SCtV0AwuZJ8NGBv6+OX3LCXb4Udeb5nCsaC+X1DSPSbFT5STNqn0Vsi9xC2v41EVLjC4SPtzvKc/NhjKqeA62XVZe/q2rP6bWP+ywJERb5xvnpst+s41EN89ZEQ5DOvNtvckxhGKyisjTDaDbVEk7CCE5hnvrOMvoox50m3bkt9rCtsRpZUVosKpjRgVkkYgzSg7mIyjQ/s1yzsxewNRuJxDyMXkZnds2ZiWYniSczUp0Y6LYrSEnV4WIvs1m2IgO92OQ7tptkDXB2IdVubDMnZXunkn8kmrqYvSKedk0WHYbODTA794TdvzyFr8nfkrw+jtWaW0+L9cjzIz/dKd/tnPhq3Ir0CWQKpZiFUAkkkAADaSTsFAbk1Gx/8Qwf9QpBT+8YZh/qA5rxNm2BSTqziO2CsHqEENJ9cHNU9g5n0rC6mRJtQGssgVSzEBVBJJNgAMySdwtTPBRl265wRcWjUixVDtLDbrtYE32AKLA6xOkY+UMHP0KkFB+0YZiQj1Qc14mzblNSVAFFFFAFFFFAFFFFAFFFFAMJYGiYvELgm7x5C53sl8g3EbG5G5LrDYhZFDIbqe8EEGxBBzUg3BBzBBBpWmWIwZ1jJEQshtrA9iSwtZxxtkGGYsNoGqQM4jBHWMkR1JD2t6PYWs442tZhmLDaLqc4bHAnUcdXL6p2NbaY22ON+WYBFwt7UYXHBjqMCkoBJQ7wPSQ7HXMZjZcA2OVLYjDrIuq6hhkbHiMwRwIOYO6gM4iBZFKOqujCzKwDKQdoIORFeYdK/Ijg8QS+FY4WQ56oGvET9Um6+BsOFeiCGWPsN1ieq5s4HsyelluYXJOb1vFpJCQr3jc5BZBqkngp7Ln6pNAcwaf8AJRpPC3PUdeg9OA9Z/BYP/DaqXPAyMVdWVhtVgQR3g5iu36a4/R0M66s0Ucq8JEVx7mBoDiaiutsd5M9FS9rBRD6mvF/pstRknkb0SdkDjuml/NjQHLlFdRJ5GtEj9S575pfyapDBeS7RURuuDQn22kk+DsRQHJ6KSQACScgBmSTsAq26B8meksWRqYZ40PpzfNKOdm85h9UGuptHaHw+HFoIIoh/dxon8oFPqA8f6K+QrDx2fHSmdt8aXSLuLdt+8avdXq+j8BFBGI4Y0jjXYqKFUeArE+kI1bVvrPl5iAu+ewlVuVHM2HOkrTSbfmV+y8v5on8dwdoNALYrGqhC5s5F1RbFyONrgKL5azEC5GedJR4NnIecgkEFY1uUQjMHMDXa/pEACwsAbkr4XCJGCEFr5kkksxta7MbljYAXJOytcXjFjsDdna+qi5u1rbBuGYuxsBcXIoBaWQKpZiFUAkkkAADaSTsFMBGcRm4Kw7kIIaTgZAc1X2DmfStmtbx4RnYPPY2IKRjNFI2MfXe+dzkLCwuCxf0AUUUUAUUUUAUUUUAUUUUAUUUUAUUUUAjisKsg1XFxtG0EH1lYZqc9oIIpt87F/fJ9lZR+Cv8AwkAekaf0UA3wuNSS4VvOG1SCrrfZrIwDLfmKWkjDAhgCDkQRcEcxSWKwiSW11BI7J2MpO9WGanmCKQ+SyJ9HLcerKNfLgrghh3trmgD9GKv0TPFw1G80DgI2BQeC1nq512SI44MhVj3urW9yVgYuRe3CeZjZXUe/Vc+Cmj9LQjtP1f7xWiv3dYBegMiacdqJPsSkn+KNR8awcc//AC8vvg/8tOYMSji6OrDipB/ClaAY/Ln/AOWm98H/AJayZ5j2YVH15NU/wq1Pa0lmVRdmCjiSAPjQDXVnb0ok4gK0h8GLL/LWP0aD9JJJJyLao7isYUMPrA0fpeE9mQPyjvKfclzR8tdvo4XPBntGviD54+5QDqCBUUKiqqjYFAA9wrXE4pIwC7AXyHEngo2seQzpv1Ez9uQRj1Yxc8wXcG47kU86Vw2BSMkqvnEWLElnI4F2JYjlegEetll7A6pPXYDXI9hNi5Ha+YIzSl8Lg1jvqjzm7TE3ZvrMcza5sNg2CwpxRQBRRRQBRRRQBRRRQBRRRQBRRRQBRRRQBRRRQBRRRQBRRRQBRRRQFF6c9qqlRRQBVg6HfS+NFFAej0UUUAUUUUAUUUUAUUUUAUUUUAUUUUAUUUUB/9k="/>
          <p:cNvSpPr>
            <a:spLocks noChangeAspect="1" noChangeArrowheads="1"/>
          </p:cNvSpPr>
          <p:nvPr/>
        </p:nvSpPr>
        <p:spPr bwMode="auto">
          <a:xfrm>
            <a:off x="481013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81000" y="2514600"/>
            <a:ext cx="8382000" cy="2184400"/>
            <a:chOff x="381000" y="3519488"/>
            <a:chExt cx="8382000" cy="2184400"/>
          </a:xfrm>
        </p:grpSpPr>
        <p:graphicFrame>
          <p:nvGraphicFramePr>
            <p:cNvPr id="11277" name="Object 1"/>
            <p:cNvGraphicFramePr>
              <a:graphicFrameLocks noChangeAspect="1"/>
            </p:cNvGraphicFramePr>
            <p:nvPr/>
          </p:nvGraphicFramePr>
          <p:xfrm>
            <a:off x="2743200" y="3519488"/>
            <a:ext cx="2617788" cy="218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0" name="CS ChemDraw Drawing" r:id="rId4" imgW="2617617" imgH="2185112" progId="ChemDraw.Document.6.0">
                    <p:embed/>
                  </p:oleObj>
                </mc:Choice>
                <mc:Fallback>
                  <p:oleObj name="CS ChemDraw Drawing" r:id="rId4" imgW="2617617" imgH="2185112" progId="ChemDraw.Document.6.0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200" y="3519488"/>
                          <a:ext cx="2617788" cy="2184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8" name="Object 2"/>
            <p:cNvGraphicFramePr>
              <a:graphicFrameLocks noChangeAspect="1"/>
            </p:cNvGraphicFramePr>
            <p:nvPr/>
          </p:nvGraphicFramePr>
          <p:xfrm>
            <a:off x="381000" y="3668713"/>
            <a:ext cx="2005013" cy="188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1" name="CS ChemDraw Drawing" r:id="rId6" imgW="2005391" imgH="1889265" progId="ChemDraw.Document.6.0">
                    <p:embed/>
                  </p:oleObj>
                </mc:Choice>
                <mc:Fallback>
                  <p:oleObj name="CS ChemDraw Drawing" r:id="rId6" imgW="2005391" imgH="1889265" progId="ChemDraw.Document.6.0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668713"/>
                          <a:ext cx="2005013" cy="1889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9" name="Object 6"/>
            <p:cNvGraphicFramePr>
              <a:graphicFrameLocks noChangeAspect="1"/>
            </p:cNvGraphicFramePr>
            <p:nvPr/>
          </p:nvGraphicFramePr>
          <p:xfrm>
            <a:off x="5788025" y="3825875"/>
            <a:ext cx="2974975" cy="157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2" name="CS ChemDraw Drawing" r:id="rId8" imgW="2974478" imgH="1571013" progId="ChemDraw.Document.6.0">
                    <p:embed/>
                  </p:oleObj>
                </mc:Choice>
                <mc:Fallback>
                  <p:oleObj name="CS ChemDraw Drawing" r:id="rId8" imgW="2974478" imgH="1571013" progId="ChemDraw.Document.6.0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8025" y="3825875"/>
                          <a:ext cx="2974975" cy="157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171334-25FF-45D3-BB43-E45B2495737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057400" y="4789488"/>
            <a:ext cx="4879975" cy="2144712"/>
            <a:chOff x="2057400" y="4745242"/>
            <a:chExt cx="4879975" cy="2144713"/>
          </a:xfrm>
        </p:grpSpPr>
        <p:graphicFrame>
          <p:nvGraphicFramePr>
            <p:cNvPr id="11275" name="Object 10"/>
            <p:cNvGraphicFramePr>
              <a:graphicFrameLocks noChangeAspect="1"/>
            </p:cNvGraphicFramePr>
            <p:nvPr/>
          </p:nvGraphicFramePr>
          <p:xfrm>
            <a:off x="4876800" y="4745242"/>
            <a:ext cx="2060575" cy="2144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3" name="CS ChemDraw Drawing" r:id="rId10" imgW="2060189" imgH="2145432" progId="ChemDraw.Document.6.0">
                    <p:embed/>
                  </p:oleObj>
                </mc:Choice>
                <mc:Fallback>
                  <p:oleObj name="CS ChemDraw Drawing" r:id="rId10" imgW="2060189" imgH="2145432" progId="ChemDraw.Document.6.0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4745242"/>
                          <a:ext cx="2060575" cy="2144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6" name="Object 11"/>
            <p:cNvGraphicFramePr>
              <a:graphicFrameLocks noChangeAspect="1"/>
            </p:cNvGraphicFramePr>
            <p:nvPr/>
          </p:nvGraphicFramePr>
          <p:xfrm>
            <a:off x="2057400" y="4834142"/>
            <a:ext cx="2466975" cy="1970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4" name="CS ChemDraw Drawing" r:id="rId12" imgW="2466990" imgH="1968626" progId="ChemDraw.Document.6.0">
                    <p:embed/>
                  </p:oleObj>
                </mc:Choice>
                <mc:Fallback>
                  <p:oleObj name="CS ChemDraw Drawing" r:id="rId12" imgW="2466990" imgH="1968626" progId="ChemDraw.Document.6.0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4834142"/>
                          <a:ext cx="2466975" cy="1970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3000"/>
    </mc:Choice>
    <mc:Fallback>
      <p:transition advTm="23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Hybridization of non-C Atoms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Phosphorous and Sulfur</a:t>
            </a:r>
          </a:p>
          <a:p>
            <a:pPr lvl="1" eaLnBrk="1" hangingPunct="1"/>
            <a:r>
              <a:rPr lang="en-US" altLang="en-US" dirty="0" smtClean="0"/>
              <a:t>Analogous to elements above them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3rd </a:t>
            </a:r>
            <a:r>
              <a:rPr lang="en-US" altLang="en-US" dirty="0" smtClean="0"/>
              <a:t>row elements can access </a:t>
            </a:r>
            <a:r>
              <a:rPr lang="en-US" altLang="en-US" i="1" dirty="0" smtClean="0"/>
              <a:t>d</a:t>
            </a:r>
            <a:r>
              <a:rPr lang="en-US" altLang="en-US" dirty="0" smtClean="0"/>
              <a:t> orbitals</a:t>
            </a:r>
          </a:p>
          <a:p>
            <a:pPr lvl="2" eaLnBrk="1" hangingPunct="1"/>
            <a:r>
              <a:rPr lang="en-US" altLang="en-US" dirty="0" smtClean="0"/>
              <a:t>Normally </a:t>
            </a:r>
            <a:r>
              <a:rPr lang="en-US" altLang="en-US" dirty="0" smtClean="0"/>
              <a:t>empty</a:t>
            </a:r>
            <a:endParaRPr lang="en-US" altLang="en-US" dirty="0" smtClean="0"/>
          </a:p>
        </p:txBody>
      </p:sp>
      <p:sp>
        <p:nvSpPr>
          <p:cNvPr id="890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DC79EF-9AE3-4978-B128-D0FE74C138B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3000"/>
    </mc:Choice>
    <mc:Fallback>
      <p:transition advTm="93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Hybridization of non-C Atoms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4608512" cy="4114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Phosphorous</a:t>
            </a:r>
          </a:p>
          <a:p>
            <a:pPr lvl="1" eaLnBrk="1" hangingPunct="1"/>
            <a:r>
              <a:rPr lang="en-US" altLang="en-US" sz="2000" dirty="0" smtClean="0"/>
              <a:t>Analogous to nitrogen</a:t>
            </a:r>
          </a:p>
          <a:p>
            <a:pPr lvl="1" eaLnBrk="1" hangingPunct="1"/>
            <a:r>
              <a:rPr lang="en-US" altLang="en-US" sz="2000" dirty="0" err="1" smtClean="0"/>
              <a:t>Phosphites</a:t>
            </a:r>
            <a:r>
              <a:rPr lang="en-US" altLang="en-US" sz="2000" dirty="0" smtClean="0"/>
              <a:t> are </a:t>
            </a:r>
            <a:r>
              <a:rPr lang="en-US" altLang="en-US" sz="2000" i="1" dirty="0" smtClean="0"/>
              <a:t>   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hybridized</a:t>
            </a:r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r>
              <a:rPr lang="en-US" altLang="en-US" sz="2000" dirty="0" err="1" smtClean="0"/>
              <a:t>Phosphoranes</a:t>
            </a:r>
            <a:r>
              <a:rPr lang="en-US" altLang="en-US" sz="2000" dirty="0" smtClean="0"/>
              <a:t>, PR</a:t>
            </a:r>
            <a:r>
              <a:rPr lang="en-US" altLang="en-US" sz="2000" baseline="-25000" dirty="0" smtClean="0"/>
              <a:t>5</a:t>
            </a:r>
            <a:endParaRPr lang="en-US" altLang="en-US" sz="2000" dirty="0" smtClean="0"/>
          </a:p>
          <a:p>
            <a:pPr lvl="2" eaLnBrk="1" hangingPunct="1"/>
            <a:endParaRPr lang="en-US" altLang="en-US" sz="1800" dirty="0" smtClean="0">
              <a:sym typeface="Symbol" pitchFamily="18" charset="2"/>
            </a:endParaRPr>
          </a:p>
          <a:p>
            <a:pPr lvl="2" eaLnBrk="1" hangingPunct="1"/>
            <a:endParaRPr lang="en-US" altLang="en-US" sz="1800" dirty="0">
              <a:sym typeface="Symbol" pitchFamily="18" charset="2"/>
            </a:endParaRPr>
          </a:p>
          <a:p>
            <a:pPr marL="914400" lvl="2" indent="0" eaLnBrk="1" hangingPunct="1">
              <a:buNone/>
            </a:pPr>
            <a:endParaRPr lang="en-US" altLang="en-US" sz="1800" dirty="0" smtClean="0">
              <a:sym typeface="Symbol" pitchFamily="18" charset="2"/>
            </a:endParaRPr>
          </a:p>
        </p:txBody>
      </p:sp>
      <p:sp>
        <p:nvSpPr>
          <p:cNvPr id="911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663A29-0AAF-4342-AFF3-C691BF5E7F8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22000"/>
    </mc:Choice>
    <mc:Fallback>
      <p:transition advTm="122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Hybridization of non-C Atoms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4913312" cy="4114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Organophosphates, PO</a:t>
            </a:r>
            <a:r>
              <a:rPr lang="en-US" altLang="en-US" sz="2800" baseline="-25000" dirty="0" smtClean="0"/>
              <a:t>4</a:t>
            </a:r>
            <a:r>
              <a:rPr lang="en-US" altLang="en-US" sz="2800" dirty="0" smtClean="0"/>
              <a:t>R</a:t>
            </a:r>
            <a:r>
              <a:rPr lang="en-US" altLang="en-US" sz="2800" baseline="-25000" dirty="0" smtClean="0"/>
              <a:t>3</a:t>
            </a:r>
            <a:endParaRPr lang="en-US" altLang="en-US" sz="2800" dirty="0" smtClean="0"/>
          </a:p>
          <a:p>
            <a:pPr lvl="1" eaLnBrk="1" hangingPunct="1"/>
            <a:r>
              <a:rPr lang="en-US" altLang="en-US" sz="2400" i="1" dirty="0" smtClean="0"/>
              <a:t>sp</a:t>
            </a:r>
            <a:r>
              <a:rPr lang="en-US" altLang="en-US" sz="2400" i="1" baseline="30000" dirty="0" smtClean="0"/>
              <a:t>3</a:t>
            </a:r>
            <a:endParaRPr lang="en-US" altLang="en-US" sz="2400" i="1" dirty="0" smtClean="0"/>
          </a:p>
          <a:p>
            <a:pPr lvl="2" eaLnBrk="1" hangingPunct="1"/>
            <a:endParaRPr lang="en-US" altLang="en-US" sz="2000" i="1" dirty="0" smtClean="0"/>
          </a:p>
          <a:p>
            <a:pPr lvl="1" eaLnBrk="1" hangingPunct="1"/>
            <a:r>
              <a:rPr lang="en-US" altLang="en-US" sz="2400" dirty="0" smtClean="0"/>
              <a:t> 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itchFamily="18" charset="2"/>
              </a:rPr>
              <a:t> bonds,    bond</a:t>
            </a:r>
          </a:p>
          <a:p>
            <a:pPr lvl="1" eaLnBrk="1" hangingPunct="1"/>
            <a:endParaRPr lang="en-US" altLang="en-US" sz="2400" dirty="0" smtClean="0">
              <a:sym typeface="Symbol" pitchFamily="18" charset="2"/>
            </a:endParaRPr>
          </a:p>
          <a:p>
            <a:pPr lvl="1" eaLnBrk="1" hangingPunct="1"/>
            <a:r>
              <a:rPr lang="en-US" altLang="en-US" sz="2400" dirty="0" smtClean="0">
                <a:sym typeface="Symbol" pitchFamily="18" charset="2"/>
              </a:rPr>
              <a:t>Tetrahedral shape</a:t>
            </a:r>
          </a:p>
          <a:p>
            <a:pPr lvl="1" eaLnBrk="1" hangingPunct="1"/>
            <a:endParaRPr lang="en-US" altLang="en-US" sz="2400" dirty="0" smtClean="0">
              <a:sym typeface="Symbol" pitchFamily="18" charset="2"/>
            </a:endParaRPr>
          </a:p>
          <a:p>
            <a:pPr lvl="1" eaLnBrk="1" hangingPunct="1"/>
            <a:r>
              <a:rPr lang="en-US" altLang="en-US" sz="2400" dirty="0" smtClean="0">
                <a:sym typeface="Symbol" pitchFamily="18" charset="2"/>
              </a:rPr>
              <a:t>ATP</a:t>
            </a:r>
            <a:endParaRPr lang="en-US" altLang="en-US" sz="2400" dirty="0" smtClean="0"/>
          </a:p>
        </p:txBody>
      </p:sp>
      <p:sp>
        <p:nvSpPr>
          <p:cNvPr id="931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49B2AE-3E10-4772-B812-844183B2EDA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40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177583"/>
              </p:ext>
            </p:extLst>
          </p:nvPr>
        </p:nvGraphicFramePr>
        <p:xfrm>
          <a:off x="2667000" y="5105400"/>
          <a:ext cx="3052763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8" name="CS ChemDraw Drawing" r:id="rId4" imgW="3052221" imgH="1656312" progId="ChemDraw.Document.6.0">
                  <p:embed/>
                </p:oleObj>
              </mc:Choice>
              <mc:Fallback>
                <p:oleObj name="CS ChemDraw Drawing" r:id="rId4" imgW="3052221" imgH="1656312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05400"/>
                        <a:ext cx="3052763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5000"/>
    </mc:Choice>
    <mc:Fallback>
      <p:transition advTm="115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Hybridization of non-C Atoms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38465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Sulfur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Analogous to oxygen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/>
              <a:t>Prefers </a:t>
            </a:r>
            <a:r>
              <a:rPr lang="en-US" altLang="en-US" sz="1800" dirty="0" smtClean="0"/>
              <a:t>   hybridization</a:t>
            </a: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Types </a:t>
            </a:r>
            <a:r>
              <a:rPr lang="en-US" altLang="en-US" sz="2000" dirty="0" smtClean="0"/>
              <a:t>of sulfur molecules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/>
              <a:t>     hybridization</a:t>
            </a:r>
            <a:endParaRPr lang="en-US" altLang="en-US" sz="1800" dirty="0" smtClean="0"/>
          </a:p>
          <a:p>
            <a:pPr lvl="3" eaLnBrk="1" hangingPunct="1">
              <a:lnSpc>
                <a:spcPct val="90000"/>
              </a:lnSpc>
            </a:pPr>
            <a:endParaRPr lang="en-US" altLang="en-US" sz="14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/>
              <a:t>     hybridization</a:t>
            </a: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Additional </a:t>
            </a:r>
            <a:r>
              <a:rPr lang="en-US" altLang="en-US" sz="2000" dirty="0" smtClean="0"/>
              <a:t>hybridizations</a:t>
            </a:r>
          </a:p>
          <a:p>
            <a:pPr lvl="4" eaLnBrk="1" hangingPunct="1">
              <a:lnSpc>
                <a:spcPct val="90000"/>
              </a:lnSpc>
            </a:pPr>
            <a:endParaRPr lang="en-US" altLang="en-US" sz="1600" dirty="0" smtClean="0"/>
          </a:p>
          <a:p>
            <a:pPr lvl="2" eaLnBrk="1" hangingPunct="1">
              <a:lnSpc>
                <a:spcPct val="90000"/>
              </a:lnSpc>
            </a:pP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  <p:sp>
        <p:nvSpPr>
          <p:cNvPr id="952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5B314F-61D9-4AB9-A29F-A7A15DE91C0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82000"/>
    </mc:Choice>
    <mc:Fallback>
      <p:transition advTm="182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Drawing Molecules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772400" cy="2992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Chemical formulas tell what’s in a molecule, not its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C</a:t>
            </a:r>
            <a:r>
              <a:rPr lang="en-US" altLang="en-US" sz="2000" baseline="-25000" smtClean="0"/>
              <a:t>5</a:t>
            </a:r>
            <a:r>
              <a:rPr lang="en-US" altLang="en-US" sz="2000" smtClean="0"/>
              <a:t>H</a:t>
            </a:r>
            <a:r>
              <a:rPr lang="en-US" altLang="en-US" sz="2000" baseline="-25000" smtClean="0"/>
              <a:t>12</a:t>
            </a:r>
            <a:r>
              <a:rPr lang="en-US" altLang="en-US" sz="2000" smtClean="0"/>
              <a:t> can be drawn multiple ways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Condensed structures are a written way of describing molecules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CH</a:t>
            </a:r>
            <a:r>
              <a:rPr lang="en-US" altLang="en-US" sz="2400" baseline="-25000" smtClean="0"/>
              <a:t>3</a:t>
            </a:r>
            <a:r>
              <a:rPr lang="en-US" altLang="en-US" sz="2400" smtClean="0"/>
              <a:t>,CH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, CH, and C describe the carbon skeleton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Divergent structures are in () after the carbon they are attached to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sp>
        <p:nvSpPr>
          <p:cNvPr id="972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E0B386-39B5-4B9C-9EB6-3E94C30B0A5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25000"/>
    </mc:Choice>
    <mc:Fallback>
      <p:transition advTm="125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Drawing Molecules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840287"/>
          </a:xfrm>
        </p:spPr>
        <p:txBody>
          <a:bodyPr/>
          <a:lstStyle/>
          <a:p>
            <a:pPr eaLnBrk="1" hangingPunct="1"/>
            <a:r>
              <a:rPr lang="en-US" altLang="en-US" sz="2000" dirty="0" err="1" smtClean="0"/>
              <a:t>Kekulé</a:t>
            </a:r>
            <a:r>
              <a:rPr lang="en-US" altLang="en-US" sz="2000" dirty="0" smtClean="0"/>
              <a:t> or skeletal structures</a:t>
            </a:r>
          </a:p>
          <a:p>
            <a:pPr lvl="1" eaLnBrk="1" hangingPunct="1"/>
            <a:r>
              <a:rPr lang="en-US" altLang="en-US" sz="1800" dirty="0" smtClean="0"/>
              <a:t>Uses lines to depict molecules</a:t>
            </a:r>
          </a:p>
          <a:p>
            <a:pPr lvl="1" eaLnBrk="1" hangingPunct="1"/>
            <a:endParaRPr lang="en-US" altLang="en-US" sz="1800" dirty="0" smtClean="0"/>
          </a:p>
          <a:p>
            <a:pPr lvl="1" eaLnBrk="1" hangingPunct="1"/>
            <a:r>
              <a:rPr lang="en-US" altLang="en-US" sz="1800" dirty="0" smtClean="0"/>
              <a:t>Carbons </a:t>
            </a:r>
            <a:r>
              <a:rPr lang="en-US" altLang="en-US" sz="1800" dirty="0" smtClean="0"/>
              <a:t>are at the intersection or end of lines</a:t>
            </a:r>
          </a:p>
          <a:p>
            <a:pPr lvl="1" eaLnBrk="1" hangingPunct="1"/>
            <a:endParaRPr lang="en-US" altLang="en-US" sz="1800" dirty="0" smtClean="0"/>
          </a:p>
          <a:p>
            <a:pPr lvl="1" eaLnBrk="1" hangingPunct="1"/>
            <a:endParaRPr lang="en-US" altLang="en-US" sz="1800" dirty="0" smtClean="0"/>
          </a:p>
          <a:p>
            <a:pPr lvl="1" eaLnBrk="1" hangingPunct="1"/>
            <a:r>
              <a:rPr lang="en-US" altLang="en-US" sz="1800" dirty="0" smtClean="0"/>
              <a:t>Hydrogens attached to carbons are generally omitted</a:t>
            </a:r>
          </a:p>
          <a:p>
            <a:pPr lvl="2" eaLnBrk="1" hangingPunct="1"/>
            <a:r>
              <a:rPr lang="en-US" altLang="en-US" sz="1600" dirty="0" smtClean="0"/>
              <a:t>Hydrogens attached to non-carbon atoms are always shown</a:t>
            </a:r>
          </a:p>
          <a:p>
            <a:pPr lvl="2" eaLnBrk="1" hangingPunct="1"/>
            <a:r>
              <a:rPr lang="en-US" altLang="en-US" sz="1600" dirty="0" smtClean="0"/>
              <a:t>The exception is when a H has stereochemistry</a:t>
            </a:r>
          </a:p>
          <a:p>
            <a:pPr lvl="1" eaLnBrk="1" hangingPunct="1"/>
            <a:r>
              <a:rPr lang="en-US" altLang="en-US" sz="1800" dirty="0" smtClean="0"/>
              <a:t>Any other atoms are </a:t>
            </a:r>
            <a:r>
              <a:rPr lang="en-US" altLang="en-US" sz="1800" i="1" dirty="0" smtClean="0"/>
              <a:t>always</a:t>
            </a:r>
            <a:r>
              <a:rPr lang="en-US" altLang="en-US" sz="1800" dirty="0" smtClean="0"/>
              <a:t> shown</a:t>
            </a:r>
          </a:p>
          <a:p>
            <a:pPr lvl="1" eaLnBrk="1" hangingPunct="1"/>
            <a:endParaRPr lang="en-US" altLang="en-US" sz="1800" dirty="0" smtClean="0"/>
          </a:p>
          <a:p>
            <a:pPr lvl="1" eaLnBrk="1" hangingPunct="1"/>
            <a:endParaRPr lang="en-US" altLang="en-US" sz="1800" dirty="0" smtClean="0"/>
          </a:p>
          <a:p>
            <a:pPr lvl="1" eaLnBrk="1" hangingPunct="1"/>
            <a:endParaRPr lang="en-US" altLang="en-US" sz="1800" dirty="0" smtClean="0"/>
          </a:p>
          <a:p>
            <a:pPr lvl="1" eaLnBrk="1" hangingPunct="1"/>
            <a:r>
              <a:rPr lang="en-US" altLang="en-US" sz="1800" dirty="0" smtClean="0"/>
              <a:t>Lone pairs are generally not shown unless participating in a reaction</a:t>
            </a:r>
          </a:p>
        </p:txBody>
      </p:sp>
      <p:pic>
        <p:nvPicPr>
          <p:cNvPr id="99332" name="Picture 6" descr="Frkekul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10477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Box 1"/>
          <p:cNvSpPr txBox="1">
            <a:spLocks noChangeArrowheads="1"/>
          </p:cNvSpPr>
          <p:nvPr/>
        </p:nvSpPr>
        <p:spPr bwMode="auto">
          <a:xfrm>
            <a:off x="-76200" y="4114800"/>
            <a:ext cx="1600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August Kekulé was the founder of the theory of  chemical structure. He was the first to correctly elucidate the structure of benzene.</a:t>
            </a:r>
          </a:p>
        </p:txBody>
      </p:sp>
      <p:sp>
        <p:nvSpPr>
          <p:cNvPr id="993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083662-40A8-42B5-B1E5-2C09B5CA50C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000"/>
    </mc:Choice>
    <mc:Fallback>
      <p:transition advTm="114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Drawing Molecules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Stereochemistry</a:t>
            </a:r>
          </a:p>
          <a:p>
            <a:pPr lvl="1"/>
            <a:r>
              <a:rPr lang="en-US" altLang="en-US" sz="2000" dirty="0" smtClean="0"/>
              <a:t>Molecules are 3D objects, not flat</a:t>
            </a:r>
          </a:p>
          <a:p>
            <a:pPr lvl="2"/>
            <a:r>
              <a:rPr lang="en-US" altLang="en-US" sz="1800" dirty="0" smtClean="0"/>
              <a:t>Drawing molecules must reflect the 3D shape</a:t>
            </a:r>
          </a:p>
          <a:p>
            <a:pPr lvl="1"/>
            <a:r>
              <a:rPr lang="en-US" altLang="en-US" sz="2000" dirty="0" smtClean="0"/>
              <a:t>All ‘flat’ lines are </a:t>
            </a:r>
            <a:r>
              <a:rPr lang="en-US" altLang="en-US" sz="2000" dirty="0" smtClean="0"/>
              <a:t>considered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Other atoms are drawn coming towards or away from the </a:t>
            </a:r>
            <a:r>
              <a:rPr lang="en-US" altLang="en-US" sz="2000" dirty="0" smtClean="0"/>
              <a:t>viewer</a:t>
            </a:r>
            <a:endParaRPr lang="en-US" altLang="en-US" sz="2000" dirty="0" smtClean="0"/>
          </a:p>
        </p:txBody>
      </p:sp>
      <p:sp>
        <p:nvSpPr>
          <p:cNvPr id="1013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4EA52E-4A59-423B-8C62-FFA1B939BE78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0000"/>
    </mc:Choice>
    <mc:Fallback>
      <p:transition advTm="80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Drawing 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6742112" cy="4114800"/>
          </a:xfrm>
        </p:spPr>
        <p:txBody>
          <a:bodyPr/>
          <a:lstStyle/>
          <a:p>
            <a:r>
              <a:rPr lang="en-US" altLang="en-US" sz="2800" dirty="0" smtClean="0"/>
              <a:t>Draw HSC(CH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)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CH(NH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)C(O)OH as:</a:t>
            </a:r>
          </a:p>
          <a:p>
            <a:pPr lvl="1"/>
            <a:r>
              <a:rPr lang="en-US" altLang="en-US" sz="2000" dirty="0" err="1" smtClean="0"/>
              <a:t>Kekulé</a:t>
            </a:r>
            <a:r>
              <a:rPr lang="en-US" altLang="en-US" sz="2000" dirty="0" smtClean="0"/>
              <a:t> structure</a:t>
            </a:r>
          </a:p>
          <a:p>
            <a:pPr lvl="1"/>
            <a:r>
              <a:rPr lang="en-US" altLang="en-US" sz="2000" dirty="0" smtClean="0"/>
              <a:t>NH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 going into of plane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93843F-CD4E-4FE0-8495-1A96418F103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02088" y="1752600"/>
            <a:ext cx="36941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84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84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84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84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84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84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84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84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defRPr/>
            </a:pPr>
            <a:endParaRPr lang="en-US" sz="2000" kern="0" dirty="0" smtClean="0">
              <a:ea typeface="ＭＳ Ｐゴシック" pitchFamily="84" charset="-128"/>
            </a:endParaRPr>
          </a:p>
          <a:p>
            <a:pPr lvl="1">
              <a:defRPr/>
            </a:pPr>
            <a:endParaRPr lang="en-US" sz="2000" kern="0" dirty="0">
              <a:ea typeface="ＭＳ Ｐゴシック" pitchFamily="8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2000"/>
    </mc:Choice>
    <mc:Fallback>
      <p:transition advTm="102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182688" y="1905000"/>
            <a:ext cx="7772400" cy="4114800"/>
          </a:xfrm>
        </p:spPr>
        <p:txBody>
          <a:bodyPr/>
          <a:lstStyle/>
          <a:p>
            <a:r>
              <a:rPr lang="en-US" altLang="en-US" sz="2000" dirty="0" smtClean="0"/>
              <a:t>Organic chemistry concerns molecules containing both hydrogen and carbon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Atomic </a:t>
            </a:r>
            <a:r>
              <a:rPr lang="en-US" altLang="en-US" sz="2000" dirty="0" smtClean="0"/>
              <a:t>structure determines an atom’s properties</a:t>
            </a:r>
          </a:p>
          <a:p>
            <a:endParaRPr lang="en-US" altLang="en-US" sz="2000" dirty="0" smtClean="0"/>
          </a:p>
          <a:p>
            <a:endParaRPr lang="en-US" altLang="en-US" sz="2000" dirty="0"/>
          </a:p>
          <a:p>
            <a:r>
              <a:rPr lang="en-US" altLang="en-US" sz="2000" dirty="0" smtClean="0"/>
              <a:t>Chemical </a:t>
            </a:r>
            <a:r>
              <a:rPr lang="en-US" altLang="en-US" sz="2000" dirty="0" smtClean="0"/>
              <a:t>bonding has been described through valence bond theory and molecular orbital theory</a:t>
            </a:r>
          </a:p>
          <a:p>
            <a:endParaRPr lang="en-US" altLang="en-US" sz="2000" dirty="0" smtClean="0"/>
          </a:p>
          <a:p>
            <a:endParaRPr lang="en-US" altLang="en-US" sz="2000" dirty="0"/>
          </a:p>
          <a:p>
            <a:r>
              <a:rPr lang="en-US" altLang="en-US" sz="2000" dirty="0" smtClean="0"/>
              <a:t>Hybridization </a:t>
            </a:r>
            <a:r>
              <a:rPr lang="en-US" altLang="en-US" sz="2000" dirty="0" smtClean="0"/>
              <a:t>lowers energy and allows for better bond overlap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Organic </a:t>
            </a:r>
            <a:r>
              <a:rPr lang="en-US" altLang="en-US" sz="2000" dirty="0" smtClean="0"/>
              <a:t>molecules are usually drawn with lines called </a:t>
            </a:r>
            <a:r>
              <a:rPr lang="en-US" altLang="en-US" sz="2000" dirty="0" err="1" smtClean="0"/>
              <a:t>Kekulé</a:t>
            </a:r>
            <a:r>
              <a:rPr lang="en-US" altLang="en-US" sz="2000" dirty="0" smtClean="0"/>
              <a:t> structures</a:t>
            </a:r>
          </a:p>
          <a:p>
            <a:endParaRPr lang="en-US" altLang="en-US" sz="2000" dirty="0" smtClean="0"/>
          </a:p>
          <a:p>
            <a:endParaRPr lang="en-US" altLang="en-US" sz="2000" dirty="0" smtClean="0"/>
          </a:p>
        </p:txBody>
      </p:sp>
      <p:sp>
        <p:nvSpPr>
          <p:cNvPr id="1034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88FB55-44D6-417A-9EC2-FFE6402CF8B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Organic Compounds</a:t>
            </a:r>
            <a:endParaRPr lang="en-US" altLang="en-US" sz="6000" smtClean="0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656512" cy="4611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84" charset="2"/>
              <a:buChar char="n"/>
              <a:defRPr/>
            </a:pPr>
            <a:r>
              <a:rPr lang="en-US" sz="2400" dirty="0" smtClean="0"/>
              <a:t>There are over 10 million known organic molecules</a:t>
            </a:r>
          </a:p>
          <a:p>
            <a:pPr lvl="1" eaLnBrk="1" hangingPunct="1">
              <a:lnSpc>
                <a:spcPct val="90000"/>
              </a:lnSpc>
              <a:buFont typeface="Wingdings" pitchFamily="84" charset="2"/>
              <a:buChar char="n"/>
              <a:defRPr/>
            </a:pPr>
            <a:r>
              <a:rPr lang="en-US" sz="2000" dirty="0" smtClean="0"/>
              <a:t>Some are synthetic</a:t>
            </a:r>
          </a:p>
          <a:p>
            <a:pPr lvl="1" eaLnBrk="1" hangingPunct="1">
              <a:lnSpc>
                <a:spcPct val="90000"/>
              </a:lnSpc>
              <a:buFont typeface="Wingdings" pitchFamily="84" charset="2"/>
              <a:buChar char="n"/>
              <a:defRPr/>
            </a:pPr>
            <a:r>
              <a:rPr lang="en-US" sz="2000" dirty="0" smtClean="0"/>
              <a:t>Others are natural compounds</a:t>
            </a:r>
          </a:p>
          <a:p>
            <a:pPr lvl="1" eaLnBrk="1" hangingPunct="1">
              <a:lnSpc>
                <a:spcPct val="90000"/>
              </a:lnSpc>
              <a:buFont typeface="Wingdings" pitchFamily="84" charset="2"/>
              <a:buChar char="n"/>
              <a:defRPr/>
            </a:pPr>
            <a:endParaRPr lang="en-US" sz="2000" dirty="0" smtClean="0"/>
          </a:p>
          <a:p>
            <a:pPr marL="457200" lvl="1" indent="0" eaLnBrk="1" hangingPunct="1">
              <a:lnSpc>
                <a:spcPct val="90000"/>
              </a:lnSpc>
              <a:buFont typeface="Wingdings" pitchFamily="84" charset="2"/>
              <a:buNone/>
              <a:defRPr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84" charset="2"/>
              <a:buNone/>
              <a:defRPr/>
            </a:pPr>
            <a:r>
              <a:rPr lang="en-US" sz="1600" dirty="0" smtClean="0"/>
              <a:t>		</a:t>
            </a:r>
          </a:p>
          <a:p>
            <a:pPr lvl="1" eaLnBrk="1" hangingPunct="1">
              <a:lnSpc>
                <a:spcPct val="90000"/>
              </a:lnSpc>
              <a:buFont typeface="Wingdings" pitchFamily="84" charset="2"/>
              <a:buChar char="n"/>
              <a:defRPr/>
            </a:pPr>
            <a:endParaRPr lang="en-US" sz="600" dirty="0" smtClean="0"/>
          </a:p>
          <a:p>
            <a:pPr eaLnBrk="1" hangingPunct="1">
              <a:lnSpc>
                <a:spcPct val="90000"/>
              </a:lnSpc>
              <a:buFont typeface="Wingdings" pitchFamily="84" charset="2"/>
              <a:buNone/>
              <a:defRPr/>
            </a:pPr>
            <a:endParaRPr lang="en-US" sz="2400" dirty="0" smtClean="0"/>
          </a:p>
        </p:txBody>
      </p:sp>
      <p:sp>
        <p:nvSpPr>
          <p:cNvPr id="13316" name="AutoShape 6" descr="data:image/jpeg;base64,/9j/4AAQSkZJRgABAQAAAQABAAD/2wCEAAkGBxQSEhUUEhQWFhMXGRgaFhgYGBYXGBoYFxgZHBgYGBocHCggGB4mGxgYITEiJikrLi4uFx8zODQtNyktLi4BCgoKDg0OGxAQGywmICYsMDU0MDUwLDcsNyw3LC83LDAuLDcsLSwvLC8sLTQtLCwtNCw0KzQsLCwsNyw2LCwsLP/AABEIAOEA4QMBIgACEQEDEQH/xAAcAAABBAMBAAAAAAAAAAAAAAAAAwQFBgECCAf/xABMEAACAQICBgUHCAcGBgIDAAABAgMAEQQhBRIxQVFhBhMycYEHIkJSYpGhFCMzcoKSscEVQ1NzorLRNGODk7PCJFSj0tPwCMMWRGT/xAAbAQEAAwADAQAAAAAAAAAAAAAABAUGAQIDB//EADMRAAIBAgQCCAUEAwEAAAAAAAABAgMEBREhMRJBBlFhcYGhsfATQpHR4SIywfEjksJS/9oADAMBAAIRAxEAPwD3GiiigCiiigCiiigCitJZVVSzEKoFySQAANpJOwUz+UySfRLqr+0kBz+rHkzbxcldxGsKAeSyBQWYhVGZJIAA4knZTT9IhvokeT2gNVOR12sGHNNatotHICGe8jjMNJYkHiqgBUNt6gX308oBiFnba0cY3hQ0h7w51QPFDR+jr9uWV/t9X/pBL+NbzaSiUlS93G1FBdx9hQW+Fa/LXPYhe25mKIviC2uPu0Bn9FRekgf95eQ+9yTWP0Rh/wBhF/lp/SgPiDtSJeeu7/DUX8awYsR+1h/yX/8ANQGf0Rh/2EX+Wn9KyNFQjsxqvNBqH3rY1r1WI/aw/wCS/wD5qyWnHoxP9p4/hqvQGP0aB2JJVPHrGk+EusPhR1U69mRHA3Ouqx73TIfcrPyuQdqBjxKMjKPvFWPgtZTSkRIBbUJNgJA0ZJ9kOBreF6A1+Xsv0sTr7SjrUvy1fPA5soFOsPOrjWRlZeKkMMuYpSmuI0ejNrWKyeuh1Wy2XI7QHqtccqAdUUw62WLtjrU9ZRaQD2kGT8SUzN7BKdYfELIusjBhnmOIyIPAg5EbqAVooooAooooAooooAooooAooooAooooApri8YEIVRryHsoOHrMfQUcTwsLmwOmJxTFjHFYv6THNYwdmtxa2YX32GdK4PCLGDa5Ym7M2bM3Fj+QsALAAAAUAjFgSSHmIdwbqv6tDu1V3sPXOe22qDanrMACSbAZknYBTbF4wIQoBeQ9lBtt6zHYqjie4XJAKSYEuQ05DnaEH0am9xYemRl5zbxcBb2oAGOaT6BdYftG82PvXfJuIsNU+sKyNH630ztJ7I8yPmNQHzgeDlqfVSOlflT0fgSUMvXTDLq4bOQdlma+qtjtF78qAukMKooVFCqNgUAAdwFb1zhp/y546a4wyR4Zdxt1sn3mGr/B41QtLdJ8Zir/KMTNIDtVpG1PBL6o8BQHXeO09hYfpsTBH9eWNPxIqNk6e6NG3HYbwlU/ga4/ooDr9On+jD/8AvYfxkUfjT/BdJMHMbRYvDyHgk0bH3Bq4xooDuMGsOoIIIBB2g5g1xdovTuJw39nxE0Wd7JI6jxANj41e9A+WzSMBAn6vEpv11CPbgHSw8SrUB0T+jFX6Fmi5JbU7urN1HMqAedY+VSR/SprL68QJH2o82XP1dfiSKpXRXyw6PxdllY4WU+jKRqX9mUebb62r3V6GrAi4zB2GgNYZldQyMGU7CpBB7iNtNsTgbsXjPVy+sBcNbYJF9Me4gXsResTYDzi8TdXIdpAurG36xLgNsGYs2VrgVnDY27aki6km4XurDeY2sNbmLAjeACCQDDY27dXINSTcL3VxxRt/MGxHC1iXlJYnDLIuq4uPEEEbCpGakHMEZg7Kaw4hoyEmNwTZJchrHcrgZK/dk26xyoB/RRRQBRRRQBRRRQBRRRQBTLGYhi3VRGzkXZtojU+lbexsdUHgTsBrfH4koAqC8j5IN3Nm4KozJ7gMyAdsFhRGtgSWJu7HtMx2sfcBbYAABYACgNsLh1jUKoy95JO0k7SScyTSGIxTFjHDYuO0xzWO+Yv6zWzC8LE2BFzGTsW6qI2ci7NkerU77HIsbHVByyJNwLFxhcOsahVFgPEknMkk5kk5knMk0Bpg8IsYNrlibszZszcWP5CwAsAAABUT0u6X4XRsXWYmSxN9SNbGRyNyrf4mwFxc51X/ACm+UmLRidXHaTGMPNT0UB2PLbdwXaeQzrmfTOlpsXK02IkaSVtrN+AAyUDcBYCgLh048qmM0hrRqfk+GOXVxk3Yf3j7W7hYcjtqhU/0dop5gWuscS9uWQlY1O3VuASzHcigsbEgZGnf6Shgywses4/XzKrNuzjiN0j7zrtvBXZQCGE0FM6iQgRRHZJKwiQ8dQtYyWsckDHlSnybCR9uaSZrbIU1EPAdbLZhz+aPjUdisU8rF5HZ3O1nYsx3Zk5mjDYV5Dqxozngqlj7hQN5bkidIYZRZMIG4maaRz4dV1QHxrKabRezg8KO8TP/ADymnWF6E41/1WqOLsq/C9/hT9fJzij6cI72f8kr0VKb5HhK6oreSIdtOqe1g8Ke5ZV+KSg1quksO1w+DQDjDLMjDxkaRf4amm8nGK9eE/af80pnieguNTZGHHsup+BIPwo6U1yOFdUX8yGIiwcnZkmgbPKRVmS+4tImqwHdGaxL0fl1S0WriEAuWhOuQLbXjsJIxkc3UCmWMwEsRtLG6H2lK+6+2kYpSrBlJVgQQQSCCNhBGw15numnqjSrd0K8omM0aQIn6yC+cMlylr56m+M7cxlfaDUWNMrNljI+sP7ZLLONmbHsz/bGsdmutN8fogovWxMJoP2ig+aScllU5xMeByNjqlgL0OTqXoN0/wALpRPmm1JwLvC5GuOJX11vvHEXAvarPisMsi6ri48QQRsKkZqQcwRmN1cT4PFvC6yROySKbqykhgeII2V0V5KvKquO1cNjCExexXyVZvDYr+zsO62wAehxYhoiEmNwTZJbAXJ2LIBkrHcRYMeBIFPZoldSrAFSLEHMEUTRK6lWAZSLEEXBB2gimWHkMTCJyWU/ROTcm2fVud7ADI7WAzzBJAzh5DEwikJIP0TnabC+ox3sACQfSAO8El/SWJw6yKUcXU94IINwQRmCCAQRmCARTfAztcxSG8ii4awHWJucWyvuYDYdwBW4D2iiigCiiigCtJZQqlmICqCSTkAALknlat6YYv5yRYvRW0knPP5tfFlLH93Y5NQGdHxEkzOCHfsqdqR+ittzHtNzNrkKKUx+JKABReRzZBuvvLcFAzJ5WFyQC5ZgASTYDMk7AKY6OQuTMwN3FkBvdY9wsdhbtHIHsg31RQC+CwojW1yWJu7HtMx2sfcBbYAABYACqT5VfKEujIeris2MkHza7Qi7OtccL3sN5HAGrB026Tx6Nwj4iTMjzY0vYvIQdVR7iSdwBNcj6a0rLi55MRO2tLI2sx+AA4AAAAbgBQCGMxbyu0krF5HJZmY3JJ2kmpDR+AjVBPibiI36uNTZ5iDY2PoRgggvbaCFBIbVNG4FFj+U4gXiBKxx3IMzjaLjMRrcazDPMKLE6ysMdjHmcvIbsbbgAABZVVRkqgAAKLAAACgFtJaSeYrrWVEuI41Fo4wTsRfxJuzHMknOttD6GmxT6sKFuJ2KoO9ju/HhU10P6Itiz1kl0gB273I2hOXFvDjb1XA4OOFBHEoRBsA/E7yeZzqRSoOWr2K+6v40v0w1fkiqaE8n0MdmxB61+GaoPzbxy5VbsPh0jXVjVUUblAUe4VmaZVtc7dgFyT3AZnwpPWkbYAg9rzm9wNh33PdUyMYx2RS1KtSrrNjii1N/kt+0zt9or8E1QaDgo98aHvUE+812PLQcWopv8hj/AGaDuVR+VHyUeizqeTE/Brr8KDQVkjDAhgCp2ggEHvBqr6Z6B4aa5jHUv7OaeKbvC1WP5xeDj7rf9rH7oreKcMbbGG1TkRztvHMXHOusoxlo0elOpOm84M8U070dnwh+dXzCbK65ofHceRscqZYDHyQtrRNqkgg5AqynarqQVdTvUgg17zNCrqVdQykWIIuCOYrzLpj0KMAM2HBaIZsm1kHEb2X4jntqJVoOOsS5tcQVR8NTR+RCYnBxzoZcMuo6gtNBcmwGbSQkklkG0qbsgzuygsIdGIIINiMwRkQRvFbYedkZXRirqQVZSQQRmCCNhqWxWGXERtPCoWRM8REoAABNuuiUbEJIDIMkJFvNICxiyPdPI55SvlqjCYtv+KUfNuf1ygZ/4gG3iBfca9QxOHWRSji6nvBBGYIIzBBAIIzBAIribDYho3V0Yq6MGVgbFWU3BB3EEXrqzyX9NV0phAzWGJjss6jj6LgeqwBPIhhuvQFmwE7XMchvIm/Ia6HY4tlfcRlYjZYqTnSGHLAMlhKmaEmwPFG9lhkcjbI7QKNIYckB0+lTNN2sPSjJ4MMuAIVrHVFLYacSKrrsYXFxY9xBzBGwg7KAxhMQJEDrex3HaCDZlbgQQQRuINLUw+im9ib4Sqv+5F5AGPi1P6AKKKKA0lkCqWY2UAkk7ABmSabaLjITWYWeQ67A7QSAFU81QKvPVvvrXSnnBI/2jAN9Rbs9xwIXUP7wU+oBhpAdYyw7m86T92tvNP1msLHavWcKf0x0YNYvL+0ay/u0uEsd4PnOP3lVbywdJDgdGyFDaab5mO20FwdZhbZZA1jx1aA8Q8sfTD9IY0rG18NBdIrbGN/Pk53IsOSjiaqOh8AJnOudWJFLzNldY1IB1b7WJKqo3s6jLbTCprSvzEKYYZO2rNiPrMt4Yzl6Ebax9qVgeyKAZaVx/XSa2rqIoCxxgkiOMdlBx2kk7WZmY5k1OdCeixxb68lxAhz3Fz6gO4cT/W4hdBaLbFTpEmWscztCqO0x8PjYV7fgMGkMaxxjVRRYD8zxJOZPE1IoUuJ5vYr7+6+FHgju/JCscYUBVACgAAAWAA2ADcKSkmJJVLXHaY9leXNt9uGZtcXJ3JOohsdrN6q8vaOdt2RO6xVijCgBRYD/ANJJ3knO++pxQ7as1hgC55ljtY5se88OQsBfIVmedUGs7BRxJtUfpPSwQlI7NJvv2V+txPs/hleBkJZtZyWbid3IDYo5Cq+6xCnQ/StX73NNg3Re5xFKrN8FPre77l1du3VmTc2nkHYVm59lfjn8KbNp2TdGg72ZvyFRtJfKF9Ye8VUyxS4k9Hl4ffM29HodhVJZVE5Ptk16cJLLp2TeiHxZfyNOItPr6aMvMWcfk3uBqB+UJ6wHebUoDXEcTuY7vPw/o7VeiGE1VlCLj3Sf8uSLbhsUkgujBuNto7xtHjW00IbaNmYOwg8QRmD3VUALEMCQw2MMiPHhy2VNaN0xchJrAnJX2AncCPRb4HlkKtbXEqdZ8MtH5GLxnonc2EXWovjgv9l3rq7V4pEgJShAc3ByD7M9wcDIE7iMicsjYFzWrqCCCLg5EHMEHaDSERKEITdT2Ccz9RjvNth3gG+YubIym55z086JiG+IgHzRPnoPQJ3r7JO7ceWyoYDGNDIsiGzKd+YIORVhsZSCQQciCQcjXvcsYZSrAFSCCDmCDkQa8X6XaDOEnKC/Vt50Z9k+iTxGz3HfUKvS4f1Iu8Pu3NfDnuhvprCINSaEWgmuUW+sY3W3WRMdp1SwIO9XQnMkCS8nvSltG42OcXMZ8yZR6UbdrxGTDmo3Xpn0ecSFsK5ss9ghOxZ1v1LbMgSTGd1pCfRFRDoQSCCCDYg5EEbQRUYszt3DzrIiuhDIwDKwzBVhcEHeCDTSAdXMyehJd04Bx9IvAXuHA2kmQ153/wDH/pIcRgmwzm8mGIC32mJ7lO+xDLyGrXo+lYyU1lF3jIdANpK7VHNlLJ9ugFMfh+sjZQbNkVO3VdSGRrb7MAbcqzgsR1iK9rEjNdpVhkynmGBB7qVjcMAym4IBBGwg7DTPB+ZLKm42kXh59w6j7SljzloB9RRRQDFBrYhjujjCg85Gu4PgkZ+1W+lZSsTFTZzZUPB3IVP4mFaaLz61/Xlf/p2i/wDrv41nH5vCu7XLMPZRGIPg5jNAOoIgiqqiyqAAOAAsB7q5z/8AkNpvrsemHB83DRi4/vJbM3f5nV/Guj64z6XaT+VY3Ez3uJJZGU+xrHUHgth4UAn0dwyvODILxRhpZRxSIaxTlrkBAeLimWLxLSyPI5u7szMeLMSScuZqRwnzeCmfLWmdIV5onzsthycYfPnzqOweHMkiRrtdlUd7EAfjQN5anpvkz0R1cBnYefL2eSKcvebnuC1b55dVSbX4DiSbAeJIFYw0AjRUXJVUKO5RYVo3nSAbkF/tNcD3AN94VaRjwxSMrVqfFqObN8PFqjPNjmx4sdp7tgHAACmGmtIlBqIfnGF7+qvrd5zA7id1jIYiYIrM2xQSfCqizliWbtMbnlwA5AWHhUHELr4FPKO795mi6L4MsRuXOqv8cNX2vku7r7NOZhVt/wC327STvPOk2kJNl27ydg/qeX4ZUSsSdUbd54D+p3ePC1bogAsNlZntZ9fS+WOiXvJe/wAadQD2vO79ngNg/Glak9CaBmxZ+aUBAbNI1wgPAb2bkPEi4q4YTyeQgfOzSu2/V1EXwFmYfeqNWu6dN5SevUQLjE7W2lwt5vs/l/k88pIwDaPNPFcvfuPjevS8R5PYCPMkmQ96MPEFb+4iqlp7oxPhBrNaSL9ogIA+upuU77kc7m1cUrylUeUXqdaGLWtw+HZ9v31RACQrk2zcw2dx4fh3ZClWW4scxQRfI0lGdU6p2Hsn/aePLl3XMrcsv26PYndCaQNxE5ufQY7SB6J4kDfvA4i5l5ogwIOw+8EZgjgQbEHlVQYcDYjMHgRmD76tWjsV1savsJ7Q4MMmHvHutWjw27dWHBLdeh8n6W4LGxrqvRWUJ8uqXV3PdePYb4aQkWbtKbNwvxHIgg+Nqg+neiPlGFYgXkiu6cch5y+K7uIFTUnmyK25vNPeLsp/mH2hTirJriWTMnCbhNTRzzUz0k89o8T/AMwms+X65SUmvbK7MvWW3CVaQ6R4DqMVNENisdX6recv8JFK4f5zBSLlrQyrIvEJKOrlPMay4ccr86q2snkaqMlJKS5lh8jOm/kulYLmyTXgf/Etqd3zgTwvXVdcQYeZkZXQ2ZSGU8CDcH312rovGCeGKZezIiOvc6hh8DXB2E9EZK0f7J2S24Lk0YHdGyDwoxo1ZYX5tGTwV1v8XSMeNZi83EONgZEYc2Usrn3dUPdWNNZQux9DVk7+qYSW8dW1APqKKKAZ6H+hRvXGv4yEufi1YcXxCH1Ynv8AbeO3+maNCf2eH91H/IKxEf8AiZP3UP8APPQGnSPGdThMRL+zhlf7iMfyri2uwPKO9tF40/8A88o96kfnXH9AS+kyFwuEQekJpiebydVb3Yce+nfQDDa+Oi4LrMfsqbfxWpr0gTVTCLwwwP35pn/3VM+S1b4t+UTH+NB+delJZzR4XUsqMn2HqtN8JnrN6zt/CdQfBAfGnApvo/6JDxVT4kXPxNWRl+Qw6Ry2RU9Zs/qrn/Nq1CVJdIm+cQcEY/eI/wC2ojE9hu4/hWZxSTlcNdWX3/k+vdDqKpYUqi3k5P6PL/kMPmNb1s/DcPdbxvUx0c0OcXOI8wgGtIw2hBuHtMSAPE52tUZXofkxwwEMsnpPJq39lFFh95399U13WdOm5LcucTuJW1q3Hd6Z+r9S3YbDrGioihUUWVRkABSMmNFyqq0jDaEAyPAsSFB2ZE3zGVGkHOqFU2aRggO8ZEsRzCKxHO1bIuraOMBQBvuQASbZXzJIO/nWdS5sw7ZoMeBbrFeO+QLhdXldlLKueQuRcnKnTKCCCLg5EHYRvBpIk31X1SGuNlhsNwQSb5A0jgfNLxXuE1Sm86j31QTyZXA5Bdpzo0ss0DzTpjoL5JMNQfMyXKeyw7Sd2YI5XHo3qvTJcZbdo7xsr1Xyg4YPgnO+NkdeXnBW/gZh415bV/ZVnUpJvdaG0we4de24Z7rTw5e+w1je4B4gH31L9HJbNIm42cd/Zb8E99QuH2H6zfzG3wqR0K1p15q4/lP+2rnD5cFzHLnoQ+lFFVsJqN7pJ+Ka/jNE9j/o2PqjWHeh1h8RTisFb5caRwLXjQnaUU+9RWpPjHI8z8qWG1cUj7njHvUkH4atQfR0gnERn9Zh5fAwgTj4wgeNWvytLnhjylHu6v8ArVV6JprYkL60eIX7+HkX86rqyymzS2LzoR98yHrrbyTYzrdEYNuEep/lM0f+yuSa6j8hT30PAODTD/qsfzryJRc5xaeJvYlXxJjb8ENOMVCHR0OxlKnxFqbaQPzmH/en/Qmp9QFF/wDzFqKqVFAetaE/s8P7qP8AkFYh/tMv7qH+eettDi0EY9VQh7080/EGsMbYhfbib/putv8AUNARHlJW+isb+4kPuUn8q5Ars7pXhDNgsVENskEyDvaNgPxrjGgJnpC10wjDfhlH3ZZUPxU1MeSxv+LfnC388Z/KoXSo1sNg3ByCSxHkyTPIf4Z0p95PMRqY6MbnDqfFSR8QK9KTymiPdLOjLuPYRTfR/wBFH9RR7gKcU3wexhvVmHvOsv8ACy1ZGY5EN0hHzqHih/hYf91ROK7DcgT7qnukkfmo/qtY9zj/ALgo8ahSKzGJx4blvry9+R9g6IVVVwmMF8rkvNv0kZr0byZzg4eRN6yn3MikH36w8K80w5ysdq5Hw3+IsfGp7olpoYSfWb6KQBZeQBur89Uk+DNvtVNeUnUpOK3LXFqDuLX9O61y9fJnqOkhYK9ierYMQPV1WVjxNldmsMzq2pUnPXXzgQNhGwXIIzse0d/ClVYEAg3BzBGwjcRTT5GVv1T6gPolddLnaQLgr3BgOVyazyayyZiRSOPsgLqKmwZcCAAASAAD+FJ4I67ySDsnVRTuYR6xLD7TsOYUEZGg4R3ylkuu9UXqww4MSzMe4EA7DcU7VbZAWA2AUbWQK/09nC4GXixRRzu63/hDHwryurP0804MRKIozeKIm53NJsJHJRdb7yzcjVVlfVBPuHE7h4nKr6xpOnSSe71NlgtB0bZzl82vhy+5rh9h+s3wYj8qkNDC868lc/gP91MYksAOA9/Opbo7Hd3bcAFHec2+AT31c2EeK5jkRuk1VUcJq8W7SXi2v7J69IYAWijHsL/KKMcfm2ttI1R3t5q/EilwK1R8X5Hnnlab+zD978er/pVW6ItbFKx2Kk7HuSCRj+FTnlUxF8RGnqx38WY/kBUD0bFmmkJsI8PPf/FjMKj78y1XV3nNmksVlQj75kRXUXkJW2h4ebzH/qMPyrl2usvJBhDFofBqdpRn/wAyR3HwYV5EssekPpMP+9P+hNT6mWIN54l4LI/iuov/ANhp1PKFVmOxQSe4C9AeN0VYP/xWTnRQF50VkJE3rLJf/EbrR/DIKzjcpYW4syE8FZC380aDxrEPmzuuwOquObL5jnwXqR41tpdSYmIBJSzgDaTGwcL4lbeNAPCK4t6RaO+TYqeDP5qWRBfgrEA+IAPjXaKMCAQbg5g8Qa5p8v2hTBpLrgDqYlFe+7XQajgeARvt0BSoR1mBkX0oJVkGeepMupIxG8B44B9vnTHR2KMUscg2o6t90g2p70akHXdU5ASdTCxNrAvbq3PALKI3PJKjJYirFWBDKSGBFiCMiCNxvQ4azWTOgI5AwDKbqQCDxBzBpLsycnH8S7fErb/LNVzyc6W67CiMnz4fN+wewfxX7NWbExawyyYZqeBGy/LceRNWkZcUU0ZWpTdObgzGLw4kRkPpC1+B3HwNj4VUgCLhhZgbMOBG3w/K1W+CXWUHZxB2gjIg8wcqitOYAn51Bcgeeo2kDYQN7D4juAqvxK1danxR3XoajonjMbC5dGs8oT59UuT7uT8HyICTzTrDZ6Q5biO78O4ClQb5ihWuLjMHZSRQrmuY3r+a8O7Z3Z3ze59b/bqtiydHelUuEAQjrIfUJsy/UbcPZOXDVzq6YTpvg3HnO0Z9V0bL7Sgr8a8qSUHLfwOR91b1DrWVKo82sn2FXcYPbV3xx0fZt9P6PVMR01wajKUsdwRJDfx1bDxIqpdIOmkuIBjiBhiO03HWMOBIyQcQCSeO0VWK0kkC7T3Dee4bTXFKxpU3mlm+060MFtqL4pvi79vp9zYCklOsb+iNnM8e4buPuNBUttyXhvPfwHLf7xS1Tdi2/d3e/fvXDNYX/wDe4VZ9FYXqowp7Rzb6x2jwyHhUXoPA65ErdgZoPWPr9w3cdu4Gp6RwoJJsALk8hWhwu1dOPxJbv0/J8s6Y4zG6rK1ovOMHq+uX4272xGbznVdw89vDJQftZj6hpxSGFQ5swszZkcB6K+A28y3Govphpb5NhXcGzsNSPjrNv8Bc+FWjeSzZjYwc5KCPK+lmO6/FzODddbVX6qeaCO+1/GjB/N4Od98rxwrntVT1sthyZMP9+oipjT/zaw4bYYk1pMrfPTWd77wVTqoyDviNVbebzNXCKjFRXIiUUkgAEk5ADMknYBXaeg8AMPhoIBsiijj+4oX8q5Z8k2hTi9KYZLEpG3XPyWLzhfkWCr9qutK4OwyTPEN7EagHnIzFh7o099Y01nBIvrjqx3ykIPiwo0VmJJP2kjEdy2jUjkVQN9qjSHnPCm2767D2YxcHwkMXvoB9RRRQDHSPmtFJ6rBW46ktltyGv1bHkhp9SeJhDoyN2WBU7smFjSOjZiyDX+kUlX3ecuRNtwbJhyYUAnonzVaL9k2qPqbY7cbIVW/FWqk+XLo38r0c0iC8uGJlXjqWtKvdq+d/hirri/m5Ul9FrRydxPzbeDkrb+9JOynzKCLHMHaKA4dqa06OuRMWNsnmT8p1GbHL9YtpL72631alPKh0SOjcc8ag9RJ58BztqE9i/FT5vG1jvqD0LjVQtHLfqJQFk2krndJVG9kOdt4LLcBjQCnRjTJwmIWTMp2ZAN6Hb4jIjmK9sgmV1DKQVYAqRsIOw14NpHBNDI0b2JW2am6spAKup3qykMDvBFWzoD0qEBGHnNoifMY7EY7jwUnfuOe81JoVeF8LK3ELV1F8SO69D0iYFCXAuD2wNuWQcDeQMiNpAG8AFdGBAINwcwRmCDsIramxjKElBdTmyc97JuBO8bDtyN7zSj3I3Seh8y8IzObJsBO8ruB5bDtyN7w4OZGwjaDkR3g5irfFKGF1Nx7iDwIOYPI0ljMDHL21uRsIyYdxGfhsqsu8NhVfFDR+RrsF6W17GKo11xwW3/pd3Wux/XkVR0B2gHvF606gcW+839amptAsOxJccHGf3l/7abNomceip7n/AKgVUyw+5hpw59xuKPSjCayzdRJ9qafpl9GR3UDi33mH4GtkjA2ADjz7+NPl0VOfQUd7/wBAacRaCc9uQKOCi5+8ch7jXEbC5lpwnNXpNhNFcXxU32Jt+nqRTMBt/wDTwHE1KaP0OX86YWTch2t9fgPZ3794qUwejY4zdVu3rNm3gd3cLU6kcKCSQANpOQq1tcLjTfFU1fl+TF4z0xrXUXRtU4Re7+Z/bwzfaZFNUPWkH9WDdfbYbG+qN3E57ACclTLtBEfA5M/1h6K+ztO+wuC5q13MZsFePdOdPfKp7IfmY7qnAn0n8bC3ICrF5QelQAbCwG5OUzDdxjHPj7uNvPcNA0jqiAs7EKqjaWY2AHMk1DuKuf6UXOHWrj/ll4fckej2HXXaaUAwwDXYHY7XtHFsz13sCNuqHPo1H4mdpHZ3JZ3YsxO0sxuSe8mpLTU6oq4aJgyRkmR1NxLMRZmHFFHmLy1my1yK26H9HpNIYuLDR+mfPa1wiDN3PcPeSBvqKWp7V/8AHbo31eHlxrjzpzqRn+6Q+cR9Z8v8MV6tpOYrGdTttZUyv57nVUkbwCbnkDWdHYFIIo4YhqxxqqIOCqLDv2baRHzk/sw/6rrn92M24HrTvWgHeHhCIqKLKoCgcgLD4U1w/nzyNuQCNe82eQjiCDGO9DTjGYgRozkE2GwbSdyjiSbADiRWmj8OY41ViC2ZcjYXYlnI4AsSbUA5ooooAphL81MG9CWytwEgyRvtDzCd5EQFP6SxMAkVkbYwsbEg94IzB4EbKA2niDqysLqwIYcQRYj3U10dMc43N5I7Ak2uym+pJ4gEHIecrWyFZ0fiCbpIfnUsG3awPZkA3BgDyBDC51aMfAx1ZI/pEvYbmU21oyd17Cx3FVOYBBAr/lJ6HLpTCNFkJ0u0Dnc9uyT6rbD4GxsK5OxuEeGR45VKSIxV1O0MDYg12xhcQsih12HwIINipG4gggjcQRXmPlj8m3y5Ti8Kv/FoPPUfrlUZfbAFgd4FtwsB4TgsQk8Qw8xCut/k8rEAC5JMMhOxCxJDHJGJvZWYiJxEDIzI6lXUkMpFiCDYgg7DetXUgkEWIyIORBG41MYXEx4hRFiGCSKAsM5uQABZYprZlAMlfMoMs1sFAnehfTTqQIcSSYtiPtKeyeK/Ed2z0yKQMAykMpFwQbgg7CCNteCY7BPC5SRSrDPcQQdjKRkykZhgSCMwSKk+j3SefCGyHWj3xtcrzK+qeY8b1JpV+HSRWXeHqb46ej6j2WXDgnWBKt6y7bcDuYciDtrXXde0oYcUyPirHLwJ7qhdCdMsNiLAt1Uh9ByBn7LbD8DyqxVMTUtUU04Tg8pob/LU3sF5PdD7msTS6m+zPurNINg4zmY0J5qp/KuTpoLGkDjI9msCeC+cfctzQMFGNkafdX+lLig0EOtZuyth6z5eIUece46tZTD5hmOsw2E7B9Vdg355nPbS9QmmelOGw1w8gZx6CWZr89y+JFcNpas7QjKbygiaqgdMem4AMOEa5OTyjdxEZ4+17uIrvSPpjNiroPm4fUU5ke23pd2Q5VX8PA0jBI1Z3Y2VVBZieAAzJqJVuM9Ilxa4dwviq/T7mlTkjDBIyD+1uCsh/YIws0Q/vWFw3qgle0WCjSJghaNlfF75FIZIOUTDJ5f7wZL6N2sywVRS1MqtzYZk7K6f8jvQX9HYbrZlHyucAvxjTasXfvbnlnqg1VPIr5NNXUx+NTzsmw0TDZvEzDjvUbu1ttb2uWQKpZiAqgkkmwAGZJO4WoBHH4kovmgF2OrGDsLkG1+QALG2dlNbYLDCNAgJNr3JtdmJJZjbK5YknvpDAxl265wQSLRqRYohscwc9ZiATwAUWuCSrj8V1a3A1nY6qLe2s52DfYZEk2NgpO6gEZfnZQnoRWZ+Bf8AVp4DzyNoPVGn9N8DhurQC+s2ZZvWY5s3LPYNwsBkKcUAUUUUAUUUUAzx8DG0kf0iXsNzqe0h4XsCDuIG64K+FxCyKHU5HwIINipG4gggg5ggilaYYmIxsZYwSD9Kg2tYWDqN7gAC3pAAbQtAGJjMTGVASDbrUGZNhYSKN7AAAjawAGZAFPIZQ6hlIKkAgjMEHYRRDKrqGUgqRcEbCDTKSBomLxC6kkvHkLk7XjvkGO8bGOeRuSB515VvJUuN1sVgwFxW10yCzfksnPYd9ttc7YnDvGzJIrI6khlYFWUjaCDmDyrtnDYhZFDIbqe8EEGxBBzBBBBBzBBBqpdPvJ1hdKLrOOqxIFkmUZ8g4/WL35jcRnQHMOC0vZBFOnXQC+qpOq8Zba0UliUzzIIKm9ypNiFn0F1gLYRuvXaUA1Z1GV9aK5LD2kLADaRsp50w6D4zRr2xEd4ybLMl2jbx9E8mscuGdVxHIIIJBBuCMiCNhBoDWpLR2nsTBlFM6j1b6y/da4+FLDT5k/tUaYjZ573WbhfrUszm37TXAsMqx1GDk7MssDW7MqiVAecsdmseURtzrlNrY6yipLKSzJzC+UbEr20icdzKfgbfCn6+U078MPCW3+w1VDoK4vFiMNJ/iiEjwnEZ91ZToziG7Iib6mIw7/yyGvRVprmR3Y0H8vqWpvKbww3/AFb/AOymWJ8pGIPYjiTv1mP4gfCoN+jGJGbLGo4tPAg97SCtV0AwuZJ8NGBv6+OX3LCXb4Udeb5nCsaC+X1DSPSbFT5STNqn0Vsi9xC2v41EVLjC4SPtzvKc/NhjKqeA62XVZe/q2rP6bWP+ywJERb5xvnpst+s41EN89ZEQ5DOvNtvckxhGKyisjTDaDbVEk7CCE5hnvrOMvoox50m3bkt9rCtsRpZUVosKpjRgVkkYgzSg7mIyjQ/s1yzsxewNRuJxDyMXkZnds2ZiWYniSczUp0Y6LYrSEnV4WIvs1m2IgO92OQ7tptkDXB2IdVubDMnZXunkn8kmrqYvSKedk0WHYbODTA794TdvzyFr8nfkrw+jtWaW0+L9cjzIz/dKd/tnPhq3Ir0CWQKpZiFUAkkkAADaSTsFAbk1Gx/8Qwf9QpBT+8YZh/qA5rxNm2BSTqziO2CsHqEENJ9cHNU9g5n0rC6mRJtQGssgVSzEBVBJJNgAMySdwtTPBRl265wRcWjUixVDtLDbrtYE32AKLA6xOkY+UMHP0KkFB+0YZiQj1Qc14mzblNSVAFFFFAFFFFAFFFFAFFFFAMJYGiYvELgm7x5C53sl8g3EbG5G5LrDYhZFDIbqe8EEGxBBzUg3BBzBBBpWmWIwZ1jJEQshtrA9iSwtZxxtkGGYsNoGqQM4jBHWMkR1JD2t6PYWs442tZhmLDaLqc4bHAnUcdXL6p2NbaY22ON+WYBFwt7UYXHBjqMCkoBJQ7wPSQ7HXMZjZcA2OVLYjDrIuq6hhkbHiMwRwIOYO6gM4iBZFKOqujCzKwDKQdoIORFeYdK/Ijg8QS+FY4WQ56oGvET9Um6+BsOFeiCGWPsN1ieq5s4HsyelluYXJOb1vFpJCQr3jc5BZBqkngp7Ln6pNAcwaf8AJRpPC3PUdeg9OA9Z/BYP/DaqXPAyMVdWVhtVgQR3g5iu36a4/R0M66s0Ucq8JEVx7mBoDiaiutsd5M9FS9rBRD6mvF/pstRknkb0SdkDjuml/NjQHLlFdRJ5GtEj9S575pfyapDBeS7RURuuDQn22kk+DsRQHJ6KSQACScgBmSTsAq26B8meksWRqYZ40PpzfNKOdm85h9UGuptHaHw+HFoIIoh/dxon8oFPqA8f6K+QrDx2fHSmdt8aXSLuLdt+8avdXq+j8BFBGI4Y0jjXYqKFUeArE+kI1bVvrPl5iAu+ewlVuVHM2HOkrTSbfmV+y8v5on8dwdoNALYrGqhC5s5F1RbFyONrgKL5azEC5GedJR4NnIecgkEFY1uUQjMHMDXa/pEACwsAbkr4XCJGCEFr5kkksxta7MbljYAXJOytcXjFjsDdna+qi5u1rbBuGYuxsBcXIoBaWQKpZiFUAkkkAADaSTsFMBGcRm4Kw7kIIaTgZAc1X2DmfStmtbx4RnYPPY2IKRjNFI2MfXe+dzkLCwuCxf0AUUUUAUUUUAUUUUAUUUUAUUUUAUUUUAjisKsg1XFxtG0EH1lYZqc9oIIpt87F/fJ9lZR+Cv8AwkAekaf0UA3wuNSS4VvOG1SCrrfZrIwDLfmKWkjDAhgCDkQRcEcxSWKwiSW11BI7J2MpO9WGanmCKQ+SyJ9HLcerKNfLgrghh3trmgD9GKv0TPFw1G80DgI2BQeC1nq512SI44MhVj3urW9yVgYuRe3CeZjZXUe/Vc+Cmj9LQjtP1f7xWiv3dYBegMiacdqJPsSkn+KNR8awcc//AC8vvg/8tOYMSji6OrDipB/ClaAY/Ln/AOWm98H/AJayZ5j2YVH15NU/wq1Pa0lmVRdmCjiSAPjQDXVnb0ok4gK0h8GLL/LWP0aD9JJJJyLao7isYUMPrA0fpeE9mQPyjvKfclzR8tdvo4XPBntGviD54+5QDqCBUUKiqqjYFAA9wrXE4pIwC7AXyHEngo2seQzpv1Ez9uQRj1Yxc8wXcG47kU86Vw2BSMkqvnEWLElnI4F2JYjlegEetll7A6pPXYDXI9hNi5Ha+YIzSl8Lg1jvqjzm7TE3ZvrMcza5sNg2CwpxRQBRRRQBRRRQBRRRQBRRRQBRRRQBRRRQBRRRQBRRRQBRRRQBRRRQFF6c9qqlRRQBVg6HfS+NFFAej0UUUAUUUUAUUUUAUUUUAUUUUAUUUUAUUUUB/9k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3317" name="AutoShape 8" descr="data:image/jpeg;base64,/9j/4AAQSkZJRgABAQAAAQABAAD/2wCEAAkGBxQSEhUUEhQWFhMXGRgaFhgYGBYXGBoYFxgZHBgYGBocHCggGB4mGxgYITEiJikrLi4uFx8zODQtNyktLi4BCgoKDg0OGxAQGywmICYsMDU0MDUwLDcsNyw3LC83LDAuLDcsLSwvLC8sLTQtLCwtNCw0KzQsLCwsNyw2LCwsLP/AABEIAOEA4QMBIgACEQEDEQH/xAAcAAABBAMBAAAAAAAAAAAAAAAAAwQFBgECCAf/xABMEAACAQICBgUHCAcGBgIDAAABAgMAEQQhBRIxQVFhBhMycYEHIkJSYpGhFCMzcoKSscEVQ1NzorLRNGODk7PCJFSj0tPwCMMWRGT/xAAbAQEAAwADAQAAAAAAAAAAAAAABAUGAQIDB//EADMRAAIBAgQCCAUEAwEAAAAAAAABAgMEBREhMRJBBlFhcYGhsfATQpHR4SIywfEjksJS/9oADAMBAAIRAxEAPwD3GiiigCiiigCiiigCitJZVVSzEKoFySQAANpJOwUz+UySfRLqr+0kBz+rHkzbxcldxGsKAeSyBQWYhVGZJIAA4knZTT9IhvokeT2gNVOR12sGHNNatotHICGe8jjMNJYkHiqgBUNt6gX308oBiFnba0cY3hQ0h7w51QPFDR+jr9uWV/t9X/pBL+NbzaSiUlS93G1FBdx9hQW+Fa/LXPYhe25mKIviC2uPu0Bn9FRekgf95eQ+9yTWP0Rh/wBhF/lp/SgPiDtSJeeu7/DUX8awYsR+1h/yX/8ANQGf0Rh/2EX+Wn9KyNFQjsxqvNBqH3rY1r1WI/aw/wCS/wD5qyWnHoxP9p4/hqvQGP0aB2JJVPHrGk+EusPhR1U69mRHA3Ouqx73TIfcrPyuQdqBjxKMjKPvFWPgtZTSkRIBbUJNgJA0ZJ9kOBreF6A1+Xsv0sTr7SjrUvy1fPA5soFOsPOrjWRlZeKkMMuYpSmuI0ejNrWKyeuh1Wy2XI7QHqtccqAdUUw62WLtjrU9ZRaQD2kGT8SUzN7BKdYfELIusjBhnmOIyIPAg5EbqAVooooAooooAooooAooooAooooAooooApri8YEIVRryHsoOHrMfQUcTwsLmwOmJxTFjHFYv6THNYwdmtxa2YX32GdK4PCLGDa5Ym7M2bM3Fj+QsALAAAAUAjFgSSHmIdwbqv6tDu1V3sPXOe22qDanrMACSbAZknYBTbF4wIQoBeQ9lBtt6zHYqjie4XJAKSYEuQ05DnaEH0am9xYemRl5zbxcBb2oAGOaT6BdYftG82PvXfJuIsNU+sKyNH630ztJ7I8yPmNQHzgeDlqfVSOlflT0fgSUMvXTDLq4bOQdlma+qtjtF78qAukMKooVFCqNgUAAdwFb1zhp/y546a4wyR4Zdxt1sn3mGr/B41QtLdJ8Zir/KMTNIDtVpG1PBL6o8BQHXeO09hYfpsTBH9eWNPxIqNk6e6NG3HYbwlU/ga4/ooDr9On+jD/8AvYfxkUfjT/BdJMHMbRYvDyHgk0bH3Bq4xooDuMGsOoIIIBB2g5g1xdovTuJw39nxE0Wd7JI6jxANj41e9A+WzSMBAn6vEpv11CPbgHSw8SrUB0T+jFX6Fmi5JbU7urN1HMqAedY+VSR/SprL68QJH2o82XP1dfiSKpXRXyw6PxdllY4WU+jKRqX9mUebb62r3V6GrAi4zB2GgNYZldQyMGU7CpBB7iNtNsTgbsXjPVy+sBcNbYJF9Me4gXsResTYDzi8TdXIdpAurG36xLgNsGYs2VrgVnDY27aki6km4XurDeY2sNbmLAjeACCQDDY27dXINSTcL3VxxRt/MGxHC1iXlJYnDLIuq4uPEEEbCpGakHMEZg7Kaw4hoyEmNwTZJchrHcrgZK/dk26xyoB/RRRQBRRRQBRRRQBRRRQBTLGYhi3VRGzkXZtojU+lbexsdUHgTsBrfH4koAqC8j5IN3Nm4KozJ7gMyAdsFhRGtgSWJu7HtMx2sfcBbYAABYACgNsLh1jUKoy95JO0k7SScyTSGIxTFjHDYuO0xzWO+Yv6zWzC8LE2BFzGTsW6qI2ci7NkerU77HIsbHVByyJNwLFxhcOsahVFgPEknMkk5kk5knMk0Bpg8IsYNrlibszZszcWP5CwAsAAABUT0u6X4XRsXWYmSxN9SNbGRyNyrf4mwFxc51X/ACm+UmLRidXHaTGMPNT0UB2PLbdwXaeQzrmfTOlpsXK02IkaSVtrN+AAyUDcBYCgLh048qmM0hrRqfk+GOXVxk3Yf3j7W7hYcjtqhU/0dop5gWuscS9uWQlY1O3VuASzHcigsbEgZGnf6Shgywses4/XzKrNuzjiN0j7zrtvBXZQCGE0FM6iQgRRHZJKwiQ8dQtYyWsckDHlSnybCR9uaSZrbIU1EPAdbLZhz+aPjUdisU8rF5HZ3O1nYsx3Zk5mjDYV5Dqxozngqlj7hQN5bkidIYZRZMIG4maaRz4dV1QHxrKabRezg8KO8TP/ADymnWF6E41/1WqOLsq/C9/hT9fJzij6cI72f8kr0VKb5HhK6oreSIdtOqe1g8Ke5ZV+KSg1quksO1w+DQDjDLMjDxkaRf4amm8nGK9eE/af80pnieguNTZGHHsup+BIPwo6U1yOFdUX8yGIiwcnZkmgbPKRVmS+4tImqwHdGaxL0fl1S0WriEAuWhOuQLbXjsJIxkc3UCmWMwEsRtLG6H2lK+6+2kYpSrBlJVgQQQSCCNhBGw15numnqjSrd0K8omM0aQIn6yC+cMlylr56m+M7cxlfaDUWNMrNljI+sP7ZLLONmbHsz/bGsdmutN8fogovWxMJoP2ig+aScllU5xMeByNjqlgL0OTqXoN0/wALpRPmm1JwLvC5GuOJX11vvHEXAvarPisMsi6ri48QQRsKkZqQcwRmN1cT4PFvC6yROySKbqykhgeII2V0V5KvKquO1cNjCExexXyVZvDYr+zsO62wAehxYhoiEmNwTZJbAXJ2LIBkrHcRYMeBIFPZoldSrAFSLEHMEUTRK6lWAZSLEEXBB2gimWHkMTCJyWU/ROTcm2fVud7ADI7WAzzBJAzh5DEwikJIP0TnabC+ox3sACQfSAO8El/SWJw6yKUcXU94IINwQRmCCAQRmCARTfAztcxSG8ii4awHWJucWyvuYDYdwBW4D2iiigCiiigCtJZQqlmICqCSTkAALknlat6YYv5yRYvRW0knPP5tfFlLH93Y5NQGdHxEkzOCHfsqdqR+ittzHtNzNrkKKUx+JKABReRzZBuvvLcFAzJ5WFyQC5ZgASTYDMk7AKY6OQuTMwN3FkBvdY9wsdhbtHIHsg31RQC+CwojW1yWJu7HtMx2sfcBbYAABYACqT5VfKEujIeris2MkHza7Qi7OtccL3sN5HAGrB026Tx6Nwj4iTMjzY0vYvIQdVR7iSdwBNcj6a0rLi55MRO2tLI2sx+AA4AAAAbgBQCGMxbyu0krF5HJZmY3JJ2kmpDR+AjVBPibiI36uNTZ5iDY2PoRgggvbaCFBIbVNG4FFj+U4gXiBKxx3IMzjaLjMRrcazDPMKLE6ysMdjHmcvIbsbbgAABZVVRkqgAAKLAAACgFtJaSeYrrWVEuI41Fo4wTsRfxJuzHMknOttD6GmxT6sKFuJ2KoO9ju/HhU10P6Itiz1kl0gB273I2hOXFvDjb1XA4OOFBHEoRBsA/E7yeZzqRSoOWr2K+6v40v0w1fkiqaE8n0MdmxB61+GaoPzbxy5VbsPh0jXVjVUUblAUe4VmaZVtc7dgFyT3AZnwpPWkbYAg9rzm9wNh33PdUyMYx2RS1KtSrrNjii1N/kt+0zt9or8E1QaDgo98aHvUE+812PLQcWopv8hj/AGaDuVR+VHyUeizqeTE/Brr8KDQVkjDAhgCp2ggEHvBqr6Z6B4aa5jHUv7OaeKbvC1WP5xeDj7rf9rH7oreKcMbbGG1TkRztvHMXHOusoxlo0elOpOm84M8U070dnwh+dXzCbK65ofHceRscqZYDHyQtrRNqkgg5AqynarqQVdTvUgg17zNCrqVdQykWIIuCOYrzLpj0KMAM2HBaIZsm1kHEb2X4jntqJVoOOsS5tcQVR8NTR+RCYnBxzoZcMuo6gtNBcmwGbSQkklkG0qbsgzuygsIdGIIINiMwRkQRvFbYedkZXRirqQVZSQQRmCCNhqWxWGXERtPCoWRM8REoAABNuuiUbEJIDIMkJFvNICxiyPdPI55SvlqjCYtv+KUfNuf1ygZ/4gG3iBfca9QxOHWRSji6nvBBGYIIzBBAIIzBAIribDYho3V0Yq6MGVgbFWU3BB3EEXrqzyX9NV0phAzWGJjss6jj6LgeqwBPIhhuvQFmwE7XMchvIm/Ia6HY4tlfcRlYjZYqTnSGHLAMlhKmaEmwPFG9lhkcjbI7QKNIYckB0+lTNN2sPSjJ4MMuAIVrHVFLYacSKrrsYXFxY9xBzBGwg7KAxhMQJEDrex3HaCDZlbgQQQRuINLUw+im9ib4Sqv+5F5AGPi1P6AKKKKA0lkCqWY2UAkk7ABmSabaLjITWYWeQ67A7QSAFU81QKvPVvvrXSnnBI/2jAN9Rbs9xwIXUP7wU+oBhpAdYyw7m86T92tvNP1msLHavWcKf0x0YNYvL+0ay/u0uEsd4PnOP3lVbywdJDgdGyFDaab5mO20FwdZhbZZA1jx1aA8Q8sfTD9IY0rG18NBdIrbGN/Pk53IsOSjiaqOh8AJnOudWJFLzNldY1IB1b7WJKqo3s6jLbTCprSvzEKYYZO2rNiPrMt4Yzl6Ebax9qVgeyKAZaVx/XSa2rqIoCxxgkiOMdlBx2kk7WZmY5k1OdCeixxb68lxAhz3Fz6gO4cT/W4hdBaLbFTpEmWscztCqO0x8PjYV7fgMGkMaxxjVRRYD8zxJOZPE1IoUuJ5vYr7+6+FHgju/JCscYUBVACgAAAWAA2ADcKSkmJJVLXHaY9leXNt9uGZtcXJ3JOohsdrN6q8vaOdt2RO6xVijCgBRYD/ANJJ3knO++pxQ7as1hgC55ljtY5se88OQsBfIVmedUGs7BRxJtUfpPSwQlI7NJvv2V+txPs/hleBkJZtZyWbid3IDYo5Cq+6xCnQ/StX73NNg3Re5xFKrN8FPre77l1du3VmTc2nkHYVm59lfjn8KbNp2TdGg72ZvyFRtJfKF9Ye8VUyxS4k9Hl4ffM29HodhVJZVE5Ptk16cJLLp2TeiHxZfyNOItPr6aMvMWcfk3uBqB+UJ6wHebUoDXEcTuY7vPw/o7VeiGE1VlCLj3Sf8uSLbhsUkgujBuNto7xtHjW00IbaNmYOwg8QRmD3VUALEMCQw2MMiPHhy2VNaN0xchJrAnJX2AncCPRb4HlkKtbXEqdZ8MtH5GLxnonc2EXWovjgv9l3rq7V4pEgJShAc3ByD7M9wcDIE7iMicsjYFzWrqCCCLg5EHMEHaDSERKEITdT2Ccz9RjvNth3gG+YubIym55z086JiG+IgHzRPnoPQJ3r7JO7ceWyoYDGNDIsiGzKd+YIORVhsZSCQQciCQcjXvcsYZSrAFSCCDmCDkQa8X6XaDOEnKC/Vt50Z9k+iTxGz3HfUKvS4f1Iu8Pu3NfDnuhvprCINSaEWgmuUW+sY3W3WRMdp1SwIO9XQnMkCS8nvSltG42OcXMZ8yZR6UbdrxGTDmo3Xpn0ecSFsK5ss9ghOxZ1v1LbMgSTGd1pCfRFRDoQSCCCDYg5EEbQRUYszt3DzrIiuhDIwDKwzBVhcEHeCDTSAdXMyehJd04Bx9IvAXuHA2kmQ153/wDH/pIcRgmwzm8mGIC32mJ7lO+xDLyGrXo+lYyU1lF3jIdANpK7VHNlLJ9ugFMfh+sjZQbNkVO3VdSGRrb7MAbcqzgsR1iK9rEjNdpVhkynmGBB7qVjcMAym4IBBGwg7DTPB+ZLKm42kXh59w6j7SljzloB9RRRQDFBrYhjujjCg85Gu4PgkZ+1W+lZSsTFTZzZUPB3IVP4mFaaLz61/Xlf/p2i/wDrv41nH5vCu7XLMPZRGIPg5jNAOoIgiqqiyqAAOAAsB7q5z/8AkNpvrsemHB83DRi4/vJbM3f5nV/Guj64z6XaT+VY3Ez3uJJZGU+xrHUHgth4UAn0dwyvODILxRhpZRxSIaxTlrkBAeLimWLxLSyPI5u7szMeLMSScuZqRwnzeCmfLWmdIV5onzsthycYfPnzqOweHMkiRrtdlUd7EAfjQN5anpvkz0R1cBnYefL2eSKcvebnuC1b55dVSbX4DiSbAeJIFYw0AjRUXJVUKO5RYVo3nSAbkF/tNcD3AN94VaRjwxSMrVqfFqObN8PFqjPNjmx4sdp7tgHAACmGmtIlBqIfnGF7+qvrd5zA7id1jIYiYIrM2xQSfCqizliWbtMbnlwA5AWHhUHELr4FPKO795mi6L4MsRuXOqv8cNX2vku7r7NOZhVt/wC327STvPOk2kJNl27ydg/qeX4ZUSsSdUbd54D+p3ePC1bogAsNlZntZ9fS+WOiXvJe/wAadQD2vO79ngNg/Glak9CaBmxZ+aUBAbNI1wgPAb2bkPEi4q4YTyeQgfOzSu2/V1EXwFmYfeqNWu6dN5SevUQLjE7W2lwt5vs/l/k88pIwDaPNPFcvfuPjevS8R5PYCPMkmQ96MPEFb+4iqlp7oxPhBrNaSL9ogIA+upuU77kc7m1cUrylUeUXqdaGLWtw+HZ9v31RACQrk2zcw2dx4fh3ZClWW4scxQRfI0lGdU6p2Hsn/aePLl3XMrcsv26PYndCaQNxE5ufQY7SB6J4kDfvA4i5l5ogwIOw+8EZgjgQbEHlVQYcDYjMHgRmD76tWjsV1savsJ7Q4MMmHvHutWjw27dWHBLdeh8n6W4LGxrqvRWUJ8uqXV3PdePYb4aQkWbtKbNwvxHIgg+Nqg+neiPlGFYgXkiu6cch5y+K7uIFTUnmyK25vNPeLsp/mH2hTirJriWTMnCbhNTRzzUz0k89o8T/AMwms+X65SUmvbK7MvWW3CVaQ6R4DqMVNENisdX6recv8JFK4f5zBSLlrQyrIvEJKOrlPMay4ccr86q2snkaqMlJKS5lh8jOm/kulYLmyTXgf/Etqd3zgTwvXVdcQYeZkZXQ2ZSGU8CDcH312rovGCeGKZezIiOvc6hh8DXB2E9EZK0f7J2S24Lk0YHdGyDwoxo1ZYX5tGTwV1v8XSMeNZi83EONgZEYc2Usrn3dUPdWNNZQux9DVk7+qYSW8dW1APqKKKAZ6H+hRvXGv4yEufi1YcXxCH1Ynv8AbeO3+maNCf2eH91H/IKxEf8AiZP3UP8APPQGnSPGdThMRL+zhlf7iMfyri2uwPKO9tF40/8A88o96kfnXH9AS+kyFwuEQekJpiebydVb3Yce+nfQDDa+Oi4LrMfsqbfxWpr0gTVTCLwwwP35pn/3VM+S1b4t+UTH+NB+delJZzR4XUsqMn2HqtN8JnrN6zt/CdQfBAfGnApvo/6JDxVT4kXPxNWRl+Qw6Ry2RU9Zs/qrn/Nq1CVJdIm+cQcEY/eI/wC2ojE9hu4/hWZxSTlcNdWX3/k+vdDqKpYUqi3k5P6PL/kMPmNb1s/DcPdbxvUx0c0OcXOI8wgGtIw2hBuHtMSAPE52tUZXofkxwwEMsnpPJq39lFFh95399U13WdOm5LcucTuJW1q3Hd6Z+r9S3YbDrGioihUUWVRkABSMmNFyqq0jDaEAyPAsSFB2ZE3zGVGkHOqFU2aRggO8ZEsRzCKxHO1bIuraOMBQBvuQASbZXzJIO/nWdS5sw7ZoMeBbrFeO+QLhdXldlLKueQuRcnKnTKCCCLg5EHYRvBpIk31X1SGuNlhsNwQSb5A0jgfNLxXuE1Sm86j31QTyZXA5Bdpzo0ss0DzTpjoL5JMNQfMyXKeyw7Sd2YI5XHo3qvTJcZbdo7xsr1Xyg4YPgnO+NkdeXnBW/gZh415bV/ZVnUpJvdaG0we4de24Z7rTw5e+w1je4B4gH31L9HJbNIm42cd/Zb8E99QuH2H6zfzG3wqR0K1p15q4/lP+2rnD5cFzHLnoQ+lFFVsJqN7pJ+Ka/jNE9j/o2PqjWHeh1h8RTisFb5caRwLXjQnaUU+9RWpPjHI8z8qWG1cUj7njHvUkH4atQfR0gnERn9Zh5fAwgTj4wgeNWvytLnhjylHu6v8ArVV6JprYkL60eIX7+HkX86rqyymzS2LzoR98yHrrbyTYzrdEYNuEep/lM0f+yuSa6j8hT30PAODTD/qsfzryJRc5xaeJvYlXxJjb8ENOMVCHR0OxlKnxFqbaQPzmH/en/Qmp9QFF/wDzFqKqVFAetaE/s8P7qP8AkFYh/tMv7qH+eettDi0EY9VQh7080/EGsMbYhfbib/putv8AUNARHlJW+isb+4kPuUn8q5Ars7pXhDNgsVENskEyDvaNgPxrjGgJnpC10wjDfhlH3ZZUPxU1MeSxv+LfnC388Z/KoXSo1sNg3ByCSxHkyTPIf4Z0p95PMRqY6MbnDqfFSR8QK9KTymiPdLOjLuPYRTfR/wBFH9RR7gKcU3wexhvVmHvOsv8ACy1ZGY5EN0hHzqHih/hYf91ROK7DcgT7qnukkfmo/qtY9zj/ALgo8ahSKzGJx4blvry9+R9g6IVVVwmMF8rkvNv0kZr0byZzg4eRN6yn3MikH36w8K80w5ysdq5Hw3+IsfGp7olpoYSfWb6KQBZeQBur89Uk+DNvtVNeUnUpOK3LXFqDuLX9O61y9fJnqOkhYK9ierYMQPV1WVjxNldmsMzq2pUnPXXzgQNhGwXIIzse0d/ClVYEAg3BzBGwjcRTT5GVv1T6gPolddLnaQLgr3BgOVyazyayyZiRSOPsgLqKmwZcCAAASAAD+FJ4I67ySDsnVRTuYR6xLD7TsOYUEZGg4R3ylkuu9UXqww4MSzMe4EA7DcU7VbZAWA2AUbWQK/09nC4GXixRRzu63/hDHwryurP0804MRKIozeKIm53NJsJHJRdb7yzcjVVlfVBPuHE7h4nKr6xpOnSSe71NlgtB0bZzl82vhy+5rh9h+s3wYj8qkNDC868lc/gP91MYksAOA9/Opbo7Hd3bcAFHec2+AT31c2EeK5jkRuk1VUcJq8W7SXi2v7J69IYAWijHsL/KKMcfm2ttI1R3t5q/EilwK1R8X5Hnnlab+zD978er/pVW6ItbFKx2Kk7HuSCRj+FTnlUxF8RGnqx38WY/kBUD0bFmmkJsI8PPf/FjMKj78y1XV3nNmksVlQj75kRXUXkJW2h4ebzH/qMPyrl2usvJBhDFofBqdpRn/wAyR3HwYV5EssekPpMP+9P+hNT6mWIN54l4LI/iuov/ANhp1PKFVmOxQSe4C9AeN0VYP/xWTnRQF50VkJE3rLJf/EbrR/DIKzjcpYW4syE8FZC380aDxrEPmzuuwOquObL5jnwXqR41tpdSYmIBJSzgDaTGwcL4lbeNAPCK4t6RaO+TYqeDP5qWRBfgrEA+IAPjXaKMCAQbg5g8Qa5p8v2hTBpLrgDqYlFe+7XQajgeARvt0BSoR1mBkX0oJVkGeepMupIxG8B44B9vnTHR2KMUscg2o6t90g2p70akHXdU5ASdTCxNrAvbq3PALKI3PJKjJYirFWBDKSGBFiCMiCNxvQ4azWTOgI5AwDKbqQCDxBzBpLsycnH8S7fErb/LNVzyc6W67CiMnz4fN+wewfxX7NWbExawyyYZqeBGy/LceRNWkZcUU0ZWpTdObgzGLw4kRkPpC1+B3HwNj4VUgCLhhZgbMOBG3w/K1W+CXWUHZxB2gjIg8wcqitOYAn51Bcgeeo2kDYQN7D4juAqvxK1danxR3XoajonjMbC5dGs8oT59UuT7uT8HyICTzTrDZ6Q5biO78O4ClQb5ihWuLjMHZSRQrmuY3r+a8O7Z3Z3ze59b/bqtiydHelUuEAQjrIfUJsy/UbcPZOXDVzq6YTpvg3HnO0Z9V0bL7Sgr8a8qSUHLfwOR91b1DrWVKo82sn2FXcYPbV3xx0fZt9P6PVMR01wajKUsdwRJDfx1bDxIqpdIOmkuIBjiBhiO03HWMOBIyQcQCSeO0VWK0kkC7T3Dee4bTXFKxpU3mlm+060MFtqL4pvi79vp9zYCklOsb+iNnM8e4buPuNBUttyXhvPfwHLf7xS1Tdi2/d3e/fvXDNYX/wDe4VZ9FYXqowp7Rzb6x2jwyHhUXoPA65ErdgZoPWPr9w3cdu4Gp6RwoJJsALk8hWhwu1dOPxJbv0/J8s6Y4zG6rK1ovOMHq+uX4272xGbznVdw89vDJQftZj6hpxSGFQ5swszZkcB6K+A28y3Govphpb5NhXcGzsNSPjrNv8Bc+FWjeSzZjYwc5KCPK+lmO6/FzODddbVX6qeaCO+1/GjB/N4Od98rxwrntVT1sthyZMP9+oipjT/zaw4bYYk1pMrfPTWd77wVTqoyDviNVbebzNXCKjFRXIiUUkgAEk5ADMknYBXaeg8AMPhoIBsiijj+4oX8q5Z8k2hTi9KYZLEpG3XPyWLzhfkWCr9qutK4OwyTPEN7EagHnIzFh7o099Y01nBIvrjqx3ykIPiwo0VmJJP2kjEdy2jUjkVQN9qjSHnPCm2767D2YxcHwkMXvoB9RRRQDHSPmtFJ6rBW46ktltyGv1bHkhp9SeJhDoyN2WBU7smFjSOjZiyDX+kUlX3ecuRNtwbJhyYUAnonzVaL9k2qPqbY7cbIVW/FWqk+XLo38r0c0iC8uGJlXjqWtKvdq+d/hirri/m5Ul9FrRydxPzbeDkrb+9JOynzKCLHMHaKA4dqa06OuRMWNsnmT8p1GbHL9YtpL72631alPKh0SOjcc8ag9RJ58BztqE9i/FT5vG1jvqD0LjVQtHLfqJQFk2krndJVG9kOdt4LLcBjQCnRjTJwmIWTMp2ZAN6Hb4jIjmK9sgmV1DKQVYAqRsIOw14NpHBNDI0b2JW2am6spAKup3qykMDvBFWzoD0qEBGHnNoifMY7EY7jwUnfuOe81JoVeF8LK3ELV1F8SO69D0iYFCXAuD2wNuWQcDeQMiNpAG8AFdGBAINwcwRmCDsIramxjKElBdTmyc97JuBO8bDtyN7zSj3I3Seh8y8IzObJsBO8ruB5bDtyN7w4OZGwjaDkR3g5irfFKGF1Nx7iDwIOYPI0ljMDHL21uRsIyYdxGfhsqsu8NhVfFDR+RrsF6W17GKo11xwW3/pd3Wux/XkVR0B2gHvF606gcW+839amptAsOxJccHGf3l/7abNomceip7n/AKgVUyw+5hpw59xuKPSjCayzdRJ9qafpl9GR3UDi33mH4GtkjA2ADjz7+NPl0VOfQUd7/wBAacRaCc9uQKOCi5+8ch7jXEbC5lpwnNXpNhNFcXxU32Jt+nqRTMBt/wDTwHE1KaP0OX86YWTch2t9fgPZ3794qUwejY4zdVu3rNm3gd3cLU6kcKCSQANpOQq1tcLjTfFU1fl+TF4z0xrXUXRtU4Re7+Z/bwzfaZFNUPWkH9WDdfbYbG+qN3E57ACclTLtBEfA5M/1h6K+ztO+wuC5q13MZsFePdOdPfKp7IfmY7qnAn0n8bC3ICrF5QelQAbCwG5OUzDdxjHPj7uNvPcNA0jqiAs7EKqjaWY2AHMk1DuKuf6UXOHWrj/ll4fckej2HXXaaUAwwDXYHY7XtHFsz13sCNuqHPo1H4mdpHZ3JZ3YsxO0sxuSe8mpLTU6oq4aJgyRkmR1NxLMRZmHFFHmLy1my1yK26H9HpNIYuLDR+mfPa1wiDN3PcPeSBvqKWp7V/8AHbo31eHlxrjzpzqRn+6Q+cR9Z8v8MV6tpOYrGdTttZUyv57nVUkbwCbnkDWdHYFIIo4YhqxxqqIOCqLDv2baRHzk/sw/6rrn92M24HrTvWgHeHhCIqKLKoCgcgLD4U1w/nzyNuQCNe82eQjiCDGO9DTjGYgRozkE2GwbSdyjiSbADiRWmj8OY41ViC2ZcjYXYlnI4AsSbUA5ooooAphL81MG9CWytwEgyRvtDzCd5EQFP6SxMAkVkbYwsbEg94IzB4EbKA2niDqysLqwIYcQRYj3U10dMc43N5I7Ak2uym+pJ4gEHIecrWyFZ0fiCbpIfnUsG3awPZkA3BgDyBDC51aMfAx1ZI/pEvYbmU21oyd17Cx3FVOYBBAr/lJ6HLpTCNFkJ0u0Dnc9uyT6rbD4GxsK5OxuEeGR45VKSIxV1O0MDYg12xhcQsih12HwIINipG4gggjcQRXmPlj8m3y5Ti8Kv/FoPPUfrlUZfbAFgd4FtwsB4TgsQk8Qw8xCut/k8rEAC5JMMhOxCxJDHJGJvZWYiJxEDIzI6lXUkMpFiCDYgg7DetXUgkEWIyIORBG41MYXEx4hRFiGCSKAsM5uQABZYprZlAMlfMoMs1sFAnehfTTqQIcSSYtiPtKeyeK/Ed2z0yKQMAykMpFwQbgg7CCNteCY7BPC5SRSrDPcQQdjKRkykZhgSCMwSKk+j3SefCGyHWj3xtcrzK+qeY8b1JpV+HSRWXeHqb46ej6j2WXDgnWBKt6y7bcDuYciDtrXXde0oYcUyPirHLwJ7qhdCdMsNiLAt1Uh9ByBn7LbD8DyqxVMTUtUU04Tg8pob/LU3sF5PdD7msTS6m+zPurNINg4zmY0J5qp/KuTpoLGkDjI9msCeC+cfctzQMFGNkafdX+lLig0EOtZuyth6z5eIUece46tZTD5hmOsw2E7B9Vdg355nPbS9QmmelOGw1w8gZx6CWZr89y+JFcNpas7QjKbygiaqgdMem4AMOEa5OTyjdxEZ4+17uIrvSPpjNiroPm4fUU5ke23pd2Q5VX8PA0jBI1Z3Y2VVBZieAAzJqJVuM9Ilxa4dwviq/T7mlTkjDBIyD+1uCsh/YIws0Q/vWFw3qgle0WCjSJghaNlfF75FIZIOUTDJ5f7wZL6N2sywVRS1MqtzYZk7K6f8jvQX9HYbrZlHyucAvxjTasXfvbnlnqg1VPIr5NNXUx+NTzsmw0TDZvEzDjvUbu1ttb2uWQKpZiAqgkkmwAGZJO4WoBHH4kovmgF2OrGDsLkG1+QALG2dlNbYLDCNAgJNr3JtdmJJZjbK5YknvpDAxl265wQSLRqRYohscwc9ZiATwAUWuCSrj8V1a3A1nY6qLe2s52DfYZEk2NgpO6gEZfnZQnoRWZ+Bf8AVp4DzyNoPVGn9N8DhurQC+s2ZZvWY5s3LPYNwsBkKcUAUUUUAUUUUAzx8DG0kf0iXsNzqe0h4XsCDuIG64K+FxCyKHU5HwIINipG4gggg5ggilaYYmIxsZYwSD9Kg2tYWDqN7gAC3pAAbQtAGJjMTGVASDbrUGZNhYSKN7AAAjawAGZAFPIZQ6hlIKkAgjMEHYRRDKrqGUgqRcEbCDTKSBomLxC6kkvHkLk7XjvkGO8bGOeRuSB515VvJUuN1sVgwFxW10yCzfksnPYd9ttc7YnDvGzJIrI6khlYFWUjaCDmDyrtnDYhZFDIbqe8EEGxBBzBBBBBzBBBqpdPvJ1hdKLrOOqxIFkmUZ8g4/WL35jcRnQHMOC0vZBFOnXQC+qpOq8Zba0UliUzzIIKm9ypNiFn0F1gLYRuvXaUA1Z1GV9aK5LD2kLADaRsp50w6D4zRr2xEd4ybLMl2jbx9E8mscuGdVxHIIIJBBuCMiCNhBoDWpLR2nsTBlFM6j1b6y/da4+FLDT5k/tUaYjZ573WbhfrUszm37TXAsMqx1GDk7MssDW7MqiVAecsdmseURtzrlNrY6yipLKSzJzC+UbEr20icdzKfgbfCn6+U078MPCW3+w1VDoK4vFiMNJ/iiEjwnEZ91ZToziG7Iib6mIw7/yyGvRVprmR3Y0H8vqWpvKbww3/AFb/AOymWJ8pGIPYjiTv1mP4gfCoN+jGJGbLGo4tPAg97SCtV0AwuZJ8NGBv6+OX3LCXb4Udeb5nCsaC+X1DSPSbFT5STNqn0Vsi9xC2v41EVLjC4SPtzvKc/NhjKqeA62XVZe/q2rP6bWP+ywJERb5xvnpst+s41EN89ZEQ5DOvNtvckxhGKyisjTDaDbVEk7CCE5hnvrOMvoox50m3bkt9rCtsRpZUVosKpjRgVkkYgzSg7mIyjQ/s1yzsxewNRuJxDyMXkZnds2ZiWYniSczUp0Y6LYrSEnV4WIvs1m2IgO92OQ7tptkDXB2IdVubDMnZXunkn8kmrqYvSKedk0WHYbODTA794TdvzyFr8nfkrw+jtWaW0+L9cjzIz/dKd/tnPhq3Ir0CWQKpZiFUAkkkAADaSTsFAbk1Gx/8Qwf9QpBT+8YZh/qA5rxNm2BSTqziO2CsHqEENJ9cHNU9g5n0rC6mRJtQGssgVSzEBVBJJNgAMySdwtTPBRl265wRcWjUixVDtLDbrtYE32AKLA6xOkY+UMHP0KkFB+0YZiQj1Qc14mzblNSVAFFFFAFFFFAFFFFAFFFFAMJYGiYvELgm7x5C53sl8g3EbG5G5LrDYhZFDIbqe8EEGxBBzUg3BBzBBBpWmWIwZ1jJEQshtrA9iSwtZxxtkGGYsNoGqQM4jBHWMkR1JD2t6PYWs442tZhmLDaLqc4bHAnUcdXL6p2NbaY22ON+WYBFwt7UYXHBjqMCkoBJQ7wPSQ7HXMZjZcA2OVLYjDrIuq6hhkbHiMwRwIOYO6gM4iBZFKOqujCzKwDKQdoIORFeYdK/Ijg8QS+FY4WQ56oGvET9Um6+BsOFeiCGWPsN1ieq5s4HsyelluYXJOb1vFpJCQr3jc5BZBqkngp7Ln6pNAcwaf8AJRpPC3PUdeg9OA9Z/BYP/DaqXPAyMVdWVhtVgQR3g5iu36a4/R0M66s0Ucq8JEVx7mBoDiaiutsd5M9FS9rBRD6mvF/pstRknkb0SdkDjuml/NjQHLlFdRJ5GtEj9S575pfyapDBeS7RURuuDQn22kk+DsRQHJ6KSQACScgBmSTsAq26B8meksWRqYZ40PpzfNKOdm85h9UGuptHaHw+HFoIIoh/dxon8oFPqA8f6K+QrDx2fHSmdt8aXSLuLdt+8avdXq+j8BFBGI4Y0jjXYqKFUeArE+kI1bVvrPl5iAu+ewlVuVHM2HOkrTSbfmV+y8v5on8dwdoNALYrGqhC5s5F1RbFyONrgKL5azEC5GedJR4NnIecgkEFY1uUQjMHMDXa/pEACwsAbkr4XCJGCEFr5kkksxta7MbljYAXJOytcXjFjsDdna+qi5u1rbBuGYuxsBcXIoBaWQKpZiFUAkkkAADaSTsFMBGcRm4Kw7kIIaTgZAc1X2DmfStmtbx4RnYPPY2IKRjNFI2MfXe+dzkLCwuCxf0AUUUUAUUUUAUUUUAUUUUAUUUUAUUUUAjisKsg1XFxtG0EH1lYZqc9oIIpt87F/fJ9lZR+Cv8AwkAekaf0UA3wuNSS4VvOG1SCrrfZrIwDLfmKWkjDAhgCDkQRcEcxSWKwiSW11BI7J2MpO9WGanmCKQ+SyJ9HLcerKNfLgrghh3trmgD9GKv0TPFw1G80DgI2BQeC1nq512SI44MhVj3urW9yVgYuRe3CeZjZXUe/Vc+Cmj9LQjtP1f7xWiv3dYBegMiacdqJPsSkn+KNR8awcc//AC8vvg/8tOYMSji6OrDipB/ClaAY/Ln/AOWm98H/AJayZ5j2YVH15NU/wq1Pa0lmVRdmCjiSAPjQDXVnb0ok4gK0h8GLL/LWP0aD9JJJJyLao7isYUMPrA0fpeE9mQPyjvKfclzR8tdvo4XPBntGviD54+5QDqCBUUKiqqjYFAA9wrXE4pIwC7AXyHEngo2seQzpv1Ez9uQRj1Yxc8wXcG47kU86Vw2BSMkqvnEWLElnI4F2JYjlegEetll7A6pPXYDXI9hNi5Ha+YIzSl8Lg1jvqjzm7TE3ZvrMcza5sNg2CwpxRQBRRRQBRRRQBRRRQBRRRQBRRRQBRRRQBRRRQBRRRQBRRRQBRRRQFF6c9qqlRRQBVg6HfS+NFFAej0UUUAUUUUAUUUUAUUUUAUUUUAUUUUAUUUUB/9k=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3318" name="AutoShape 10" descr="data:image/jpeg;base64,/9j/4AAQSkZJRgABAQAAAQABAAD/2wCEAAkGBxQSEhUUEhQWFhMXGRgaFhgYGBYXGBoYFxgZHBgYGBocHCggGB4mGxgYITEiJikrLi4uFx8zODQtNyktLi4BCgoKDg0OGxAQGywmICYsMDU0MDUwLDcsNyw3LC83LDAuLDcsLSwvLC8sLTQtLCwtNCw0KzQsLCwsNyw2LCwsLP/AABEIAOEA4QMBIgACEQEDEQH/xAAcAAABBAMBAAAAAAAAAAAAAAAAAwQFBgECCAf/xABMEAACAQICBgUHCAcGBgIDAAABAgMAEQQhBRIxQVFhBhMycYEHIkJSYpGhFCMzcoKSscEVQ1NzorLRNGODk7PCJFSj0tPwCMMWRGT/xAAbAQEAAwADAQAAAAAAAAAAAAAABAUGAQIDB//EADMRAAIBAgQCCAUEAwEAAAAAAAABAgMEBREhMRJBBlFhcYGhsfATQpHR4SIywfEjksJS/9oADAMBAAIRAxEAPwD3GiiigCiiigCiiigCitJZVVSzEKoFySQAANpJOwUz+UySfRLqr+0kBz+rHkzbxcldxGsKAeSyBQWYhVGZJIAA4knZTT9IhvokeT2gNVOR12sGHNNatotHICGe8jjMNJYkHiqgBUNt6gX308oBiFnba0cY3hQ0h7w51QPFDR+jr9uWV/t9X/pBL+NbzaSiUlS93G1FBdx9hQW+Fa/LXPYhe25mKIviC2uPu0Bn9FRekgf95eQ+9yTWP0Rh/wBhF/lp/SgPiDtSJeeu7/DUX8awYsR+1h/yX/8ANQGf0Rh/2EX+Wn9KyNFQjsxqvNBqH3rY1r1WI/aw/wCS/wD5qyWnHoxP9p4/hqvQGP0aB2JJVPHrGk+EusPhR1U69mRHA3Ouqx73TIfcrPyuQdqBjxKMjKPvFWPgtZTSkRIBbUJNgJA0ZJ9kOBreF6A1+Xsv0sTr7SjrUvy1fPA5soFOsPOrjWRlZeKkMMuYpSmuI0ejNrWKyeuh1Wy2XI7QHqtccqAdUUw62WLtjrU9ZRaQD2kGT8SUzN7BKdYfELIusjBhnmOIyIPAg5EbqAVooooAooooAooooAooooAooooAooooApri8YEIVRryHsoOHrMfQUcTwsLmwOmJxTFjHFYv6THNYwdmtxa2YX32GdK4PCLGDa5Ym7M2bM3Fj+QsALAAAAUAjFgSSHmIdwbqv6tDu1V3sPXOe22qDanrMACSbAZknYBTbF4wIQoBeQ9lBtt6zHYqjie4XJAKSYEuQ05DnaEH0am9xYemRl5zbxcBb2oAGOaT6BdYftG82PvXfJuIsNU+sKyNH630ztJ7I8yPmNQHzgeDlqfVSOlflT0fgSUMvXTDLq4bOQdlma+qtjtF78qAukMKooVFCqNgUAAdwFb1zhp/y546a4wyR4Zdxt1sn3mGr/B41QtLdJ8Zir/KMTNIDtVpG1PBL6o8BQHXeO09hYfpsTBH9eWNPxIqNk6e6NG3HYbwlU/ga4/ooDr9On+jD/8AvYfxkUfjT/BdJMHMbRYvDyHgk0bH3Bq4xooDuMGsOoIIIBB2g5g1xdovTuJw39nxE0Wd7JI6jxANj41e9A+WzSMBAn6vEpv11CPbgHSw8SrUB0T+jFX6Fmi5JbU7urN1HMqAedY+VSR/SprL68QJH2o82XP1dfiSKpXRXyw6PxdllY4WU+jKRqX9mUebb62r3V6GrAi4zB2GgNYZldQyMGU7CpBB7iNtNsTgbsXjPVy+sBcNbYJF9Me4gXsResTYDzi8TdXIdpAurG36xLgNsGYs2VrgVnDY27aki6km4XurDeY2sNbmLAjeACCQDDY27dXINSTcL3VxxRt/MGxHC1iXlJYnDLIuq4uPEEEbCpGakHMEZg7Kaw4hoyEmNwTZJchrHcrgZK/dk26xyoB/RRRQBRRRQBRRRQBRRRQBTLGYhi3VRGzkXZtojU+lbexsdUHgTsBrfH4koAqC8j5IN3Nm4KozJ7gMyAdsFhRGtgSWJu7HtMx2sfcBbYAABYACgNsLh1jUKoy95JO0k7SScyTSGIxTFjHDYuO0xzWO+Yv6zWzC8LE2BFzGTsW6qI2ci7NkerU77HIsbHVByyJNwLFxhcOsahVFgPEknMkk5kk5knMk0Bpg8IsYNrlibszZszcWP5CwAsAAABUT0u6X4XRsXWYmSxN9SNbGRyNyrf4mwFxc51X/ACm+UmLRidXHaTGMPNT0UB2PLbdwXaeQzrmfTOlpsXK02IkaSVtrN+AAyUDcBYCgLh048qmM0hrRqfk+GOXVxk3Yf3j7W7hYcjtqhU/0dop5gWuscS9uWQlY1O3VuASzHcigsbEgZGnf6Shgywses4/XzKrNuzjiN0j7zrtvBXZQCGE0FM6iQgRRHZJKwiQ8dQtYyWsckDHlSnybCR9uaSZrbIU1EPAdbLZhz+aPjUdisU8rF5HZ3O1nYsx3Zk5mjDYV5Dqxozngqlj7hQN5bkidIYZRZMIG4maaRz4dV1QHxrKabRezg8KO8TP/ADymnWF6E41/1WqOLsq/C9/hT9fJzij6cI72f8kr0VKb5HhK6oreSIdtOqe1g8Ke5ZV+KSg1quksO1w+DQDjDLMjDxkaRf4amm8nGK9eE/af80pnieguNTZGHHsup+BIPwo6U1yOFdUX8yGIiwcnZkmgbPKRVmS+4tImqwHdGaxL0fl1S0WriEAuWhOuQLbXjsJIxkc3UCmWMwEsRtLG6H2lK+6+2kYpSrBlJVgQQQSCCNhBGw15numnqjSrd0K8omM0aQIn6yC+cMlylr56m+M7cxlfaDUWNMrNljI+sP7ZLLONmbHsz/bGsdmutN8fogovWxMJoP2ig+aScllU5xMeByNjqlgL0OTqXoN0/wALpRPmm1JwLvC5GuOJX11vvHEXAvarPisMsi6ri48QQRsKkZqQcwRmN1cT4PFvC6yROySKbqykhgeII2V0V5KvKquO1cNjCExexXyVZvDYr+zsO62wAehxYhoiEmNwTZJbAXJ2LIBkrHcRYMeBIFPZoldSrAFSLEHMEUTRK6lWAZSLEEXBB2gimWHkMTCJyWU/ROTcm2fVud7ADI7WAzzBJAzh5DEwikJIP0TnabC+ox3sACQfSAO8El/SWJw6yKUcXU94IINwQRmCCAQRmCARTfAztcxSG8ii4awHWJucWyvuYDYdwBW4D2iiigCiiigCtJZQqlmICqCSTkAALknlat6YYv5yRYvRW0knPP5tfFlLH93Y5NQGdHxEkzOCHfsqdqR+ittzHtNzNrkKKUx+JKABReRzZBuvvLcFAzJ5WFyQC5ZgASTYDMk7AKY6OQuTMwN3FkBvdY9wsdhbtHIHsg31RQC+CwojW1yWJu7HtMx2sfcBbYAABYACqT5VfKEujIeris2MkHza7Qi7OtccL3sN5HAGrB026Tx6Nwj4iTMjzY0vYvIQdVR7iSdwBNcj6a0rLi55MRO2tLI2sx+AA4AAAAbgBQCGMxbyu0krF5HJZmY3JJ2kmpDR+AjVBPibiI36uNTZ5iDY2PoRgggvbaCFBIbVNG4FFj+U4gXiBKxx3IMzjaLjMRrcazDPMKLE6ysMdjHmcvIbsbbgAABZVVRkqgAAKLAAACgFtJaSeYrrWVEuI41Fo4wTsRfxJuzHMknOttD6GmxT6sKFuJ2KoO9ju/HhU10P6Itiz1kl0gB273I2hOXFvDjb1XA4OOFBHEoRBsA/E7yeZzqRSoOWr2K+6v40v0w1fkiqaE8n0MdmxB61+GaoPzbxy5VbsPh0jXVjVUUblAUe4VmaZVtc7dgFyT3AZnwpPWkbYAg9rzm9wNh33PdUyMYx2RS1KtSrrNjii1N/kt+0zt9or8E1QaDgo98aHvUE+812PLQcWopv8hj/AGaDuVR+VHyUeizqeTE/Brr8KDQVkjDAhgCp2ggEHvBqr6Z6B4aa5jHUv7OaeKbvC1WP5xeDj7rf9rH7oreKcMbbGG1TkRztvHMXHOusoxlo0elOpOm84M8U070dnwh+dXzCbK65ofHceRscqZYDHyQtrRNqkgg5AqynarqQVdTvUgg17zNCrqVdQykWIIuCOYrzLpj0KMAM2HBaIZsm1kHEb2X4jntqJVoOOsS5tcQVR8NTR+RCYnBxzoZcMuo6gtNBcmwGbSQkklkG0qbsgzuygsIdGIIINiMwRkQRvFbYedkZXRirqQVZSQQRmCCNhqWxWGXERtPCoWRM8REoAABNuuiUbEJIDIMkJFvNICxiyPdPI55SvlqjCYtv+KUfNuf1ygZ/4gG3iBfca9QxOHWRSji6nvBBGYIIzBBAIIzBAIribDYho3V0Yq6MGVgbFWU3BB3EEXrqzyX9NV0phAzWGJjss6jj6LgeqwBPIhhuvQFmwE7XMchvIm/Ia6HY4tlfcRlYjZYqTnSGHLAMlhKmaEmwPFG9lhkcjbI7QKNIYckB0+lTNN2sPSjJ4MMuAIVrHVFLYacSKrrsYXFxY9xBzBGwg7KAxhMQJEDrex3HaCDZlbgQQQRuINLUw+im9ib4Sqv+5F5AGPi1P6AKKKKA0lkCqWY2UAkk7ABmSabaLjITWYWeQ67A7QSAFU81QKvPVvvrXSnnBI/2jAN9Rbs9xwIXUP7wU+oBhpAdYyw7m86T92tvNP1msLHavWcKf0x0YNYvL+0ay/u0uEsd4PnOP3lVbywdJDgdGyFDaab5mO20FwdZhbZZA1jx1aA8Q8sfTD9IY0rG18NBdIrbGN/Pk53IsOSjiaqOh8AJnOudWJFLzNldY1IB1b7WJKqo3s6jLbTCprSvzEKYYZO2rNiPrMt4Yzl6Ebax9qVgeyKAZaVx/XSa2rqIoCxxgkiOMdlBx2kk7WZmY5k1OdCeixxb68lxAhz3Fz6gO4cT/W4hdBaLbFTpEmWscztCqO0x8PjYV7fgMGkMaxxjVRRYD8zxJOZPE1IoUuJ5vYr7+6+FHgju/JCscYUBVACgAAAWAA2ADcKSkmJJVLXHaY9leXNt9uGZtcXJ3JOohsdrN6q8vaOdt2RO6xVijCgBRYD/ANJJ3knO++pxQ7as1hgC55ljtY5se88OQsBfIVmedUGs7BRxJtUfpPSwQlI7NJvv2V+txPs/hleBkJZtZyWbid3IDYo5Cq+6xCnQ/StX73NNg3Re5xFKrN8FPre77l1du3VmTc2nkHYVm59lfjn8KbNp2TdGg72ZvyFRtJfKF9Ye8VUyxS4k9Hl4ffM29HodhVJZVE5Ptk16cJLLp2TeiHxZfyNOItPr6aMvMWcfk3uBqB+UJ6wHebUoDXEcTuY7vPw/o7VeiGE1VlCLj3Sf8uSLbhsUkgujBuNto7xtHjW00IbaNmYOwg8QRmD3VUALEMCQw2MMiPHhy2VNaN0xchJrAnJX2AncCPRb4HlkKtbXEqdZ8MtH5GLxnonc2EXWovjgv9l3rq7V4pEgJShAc3ByD7M9wcDIE7iMicsjYFzWrqCCCLg5EHMEHaDSERKEITdT2Ccz9RjvNth3gG+YubIym55z086JiG+IgHzRPnoPQJ3r7JO7ceWyoYDGNDIsiGzKd+YIORVhsZSCQQciCQcjXvcsYZSrAFSCCDmCDkQa8X6XaDOEnKC/Vt50Z9k+iTxGz3HfUKvS4f1Iu8Pu3NfDnuhvprCINSaEWgmuUW+sY3W3WRMdp1SwIO9XQnMkCS8nvSltG42OcXMZ8yZR6UbdrxGTDmo3Xpn0ecSFsK5ss9ghOxZ1v1LbMgSTGd1pCfRFRDoQSCCCDYg5EEbQRUYszt3DzrIiuhDIwDKwzBVhcEHeCDTSAdXMyehJd04Bx9IvAXuHA2kmQ153/wDH/pIcRgmwzm8mGIC32mJ7lO+xDLyGrXo+lYyU1lF3jIdANpK7VHNlLJ9ugFMfh+sjZQbNkVO3VdSGRrb7MAbcqzgsR1iK9rEjNdpVhkynmGBB7qVjcMAym4IBBGwg7DTPB+ZLKm42kXh59w6j7SljzloB9RRRQDFBrYhjujjCg85Gu4PgkZ+1W+lZSsTFTZzZUPB3IVP4mFaaLz61/Xlf/p2i/wDrv41nH5vCu7XLMPZRGIPg5jNAOoIgiqqiyqAAOAAsB7q5z/8AkNpvrsemHB83DRi4/vJbM3f5nV/Guj64z6XaT+VY3Ez3uJJZGU+xrHUHgth4UAn0dwyvODILxRhpZRxSIaxTlrkBAeLimWLxLSyPI5u7szMeLMSScuZqRwnzeCmfLWmdIV5onzsthycYfPnzqOweHMkiRrtdlUd7EAfjQN5anpvkz0R1cBnYefL2eSKcvebnuC1b55dVSbX4DiSbAeJIFYw0AjRUXJVUKO5RYVo3nSAbkF/tNcD3AN94VaRjwxSMrVqfFqObN8PFqjPNjmx4sdp7tgHAACmGmtIlBqIfnGF7+qvrd5zA7id1jIYiYIrM2xQSfCqizliWbtMbnlwA5AWHhUHELr4FPKO795mi6L4MsRuXOqv8cNX2vku7r7NOZhVt/wC327STvPOk2kJNl27ydg/qeX4ZUSsSdUbd54D+p3ePC1bogAsNlZntZ9fS+WOiXvJe/wAadQD2vO79ngNg/Glak9CaBmxZ+aUBAbNI1wgPAb2bkPEi4q4YTyeQgfOzSu2/V1EXwFmYfeqNWu6dN5SevUQLjE7W2lwt5vs/l/k88pIwDaPNPFcvfuPjevS8R5PYCPMkmQ96MPEFb+4iqlp7oxPhBrNaSL9ogIA+upuU77kc7m1cUrylUeUXqdaGLWtw+HZ9v31RACQrk2zcw2dx4fh3ZClWW4scxQRfI0lGdU6p2Hsn/aePLl3XMrcsv26PYndCaQNxE5ufQY7SB6J4kDfvA4i5l5ogwIOw+8EZgjgQbEHlVQYcDYjMHgRmD76tWjsV1savsJ7Q4MMmHvHutWjw27dWHBLdeh8n6W4LGxrqvRWUJ8uqXV3PdePYb4aQkWbtKbNwvxHIgg+Nqg+neiPlGFYgXkiu6cch5y+K7uIFTUnmyK25vNPeLsp/mH2hTirJriWTMnCbhNTRzzUz0k89o8T/AMwms+X65SUmvbK7MvWW3CVaQ6R4DqMVNENisdX6recv8JFK4f5zBSLlrQyrIvEJKOrlPMay4ccr86q2snkaqMlJKS5lh8jOm/kulYLmyTXgf/Etqd3zgTwvXVdcQYeZkZXQ2ZSGU8CDcH312rovGCeGKZezIiOvc6hh8DXB2E9EZK0f7J2S24Lk0YHdGyDwoxo1ZYX5tGTwV1v8XSMeNZi83EONgZEYc2Usrn3dUPdWNNZQux9DVk7+qYSW8dW1APqKKKAZ6H+hRvXGv4yEufi1YcXxCH1Ynv8AbeO3+maNCf2eH91H/IKxEf8AiZP3UP8APPQGnSPGdThMRL+zhlf7iMfyri2uwPKO9tF40/8A88o96kfnXH9AS+kyFwuEQekJpiebydVb3Yce+nfQDDa+Oi4LrMfsqbfxWpr0gTVTCLwwwP35pn/3VM+S1b4t+UTH+NB+delJZzR4XUsqMn2HqtN8JnrN6zt/CdQfBAfGnApvo/6JDxVT4kXPxNWRl+Qw6Ry2RU9Zs/qrn/Nq1CVJdIm+cQcEY/eI/wC2ojE9hu4/hWZxSTlcNdWX3/k+vdDqKpYUqi3k5P6PL/kMPmNb1s/DcPdbxvUx0c0OcXOI8wgGtIw2hBuHtMSAPE52tUZXofkxwwEMsnpPJq39lFFh95399U13WdOm5LcucTuJW1q3Hd6Z+r9S3YbDrGioihUUWVRkABSMmNFyqq0jDaEAyPAsSFB2ZE3zGVGkHOqFU2aRggO8ZEsRzCKxHO1bIuraOMBQBvuQASbZXzJIO/nWdS5sw7ZoMeBbrFeO+QLhdXldlLKueQuRcnKnTKCCCLg5EHYRvBpIk31X1SGuNlhsNwQSb5A0jgfNLxXuE1Sm86j31QTyZXA5Bdpzo0ss0DzTpjoL5JMNQfMyXKeyw7Sd2YI5XHo3qvTJcZbdo7xsr1Xyg4YPgnO+NkdeXnBW/gZh415bV/ZVnUpJvdaG0we4de24Z7rTw5e+w1je4B4gH31L9HJbNIm42cd/Zb8E99QuH2H6zfzG3wqR0K1p15q4/lP+2rnD5cFzHLnoQ+lFFVsJqN7pJ+Ka/jNE9j/o2PqjWHeh1h8RTisFb5caRwLXjQnaUU+9RWpPjHI8z8qWG1cUj7njHvUkH4atQfR0gnERn9Zh5fAwgTj4wgeNWvytLnhjylHu6v8ArVV6JprYkL60eIX7+HkX86rqyymzS2LzoR98yHrrbyTYzrdEYNuEep/lM0f+yuSa6j8hT30PAODTD/qsfzryJRc5xaeJvYlXxJjb8ENOMVCHR0OxlKnxFqbaQPzmH/en/Qmp9QFF/wDzFqKqVFAetaE/s8P7qP8AkFYh/tMv7qH+eettDi0EY9VQh7080/EGsMbYhfbib/putv8AUNARHlJW+isb+4kPuUn8q5Ars7pXhDNgsVENskEyDvaNgPxrjGgJnpC10wjDfhlH3ZZUPxU1MeSxv+LfnC388Z/KoXSo1sNg3ByCSxHkyTPIf4Z0p95PMRqY6MbnDqfFSR8QK9KTymiPdLOjLuPYRTfR/wBFH9RR7gKcU3wexhvVmHvOsv8ACy1ZGY5EN0hHzqHih/hYf91ROK7DcgT7qnukkfmo/qtY9zj/ALgo8ahSKzGJx4blvry9+R9g6IVVVwmMF8rkvNv0kZr0byZzg4eRN6yn3MikH36w8K80w5ysdq5Hw3+IsfGp7olpoYSfWb6KQBZeQBur89Uk+DNvtVNeUnUpOK3LXFqDuLX9O61y9fJnqOkhYK9ierYMQPV1WVjxNldmsMzq2pUnPXXzgQNhGwXIIzse0d/ClVYEAg3BzBGwjcRTT5GVv1T6gPolddLnaQLgr3BgOVyazyayyZiRSOPsgLqKmwZcCAAASAAD+FJ4I67ySDsnVRTuYR6xLD7TsOYUEZGg4R3ylkuu9UXqww4MSzMe4EA7DcU7VbZAWA2AUbWQK/09nC4GXixRRzu63/hDHwryurP0804MRKIozeKIm53NJsJHJRdb7yzcjVVlfVBPuHE7h4nKr6xpOnSSe71NlgtB0bZzl82vhy+5rh9h+s3wYj8qkNDC868lc/gP91MYksAOA9/Opbo7Hd3bcAFHec2+AT31c2EeK5jkRuk1VUcJq8W7SXi2v7J69IYAWijHsL/KKMcfm2ttI1R3t5q/EilwK1R8X5Hnnlab+zD978er/pVW6ItbFKx2Kk7HuSCRj+FTnlUxF8RGnqx38WY/kBUD0bFmmkJsI8PPf/FjMKj78y1XV3nNmksVlQj75kRXUXkJW2h4ebzH/qMPyrl2usvJBhDFofBqdpRn/wAyR3HwYV5EssekPpMP+9P+hNT6mWIN54l4LI/iuov/ANhp1PKFVmOxQSe4C9AeN0VYP/xWTnRQF50VkJE3rLJf/EbrR/DIKzjcpYW4syE8FZC380aDxrEPmzuuwOquObL5jnwXqR41tpdSYmIBJSzgDaTGwcL4lbeNAPCK4t6RaO+TYqeDP5qWRBfgrEA+IAPjXaKMCAQbg5g8Qa5p8v2hTBpLrgDqYlFe+7XQajgeARvt0BSoR1mBkX0oJVkGeepMupIxG8B44B9vnTHR2KMUscg2o6t90g2p70akHXdU5ASdTCxNrAvbq3PALKI3PJKjJYirFWBDKSGBFiCMiCNxvQ4azWTOgI5AwDKbqQCDxBzBpLsycnH8S7fErb/LNVzyc6W67CiMnz4fN+wewfxX7NWbExawyyYZqeBGy/LceRNWkZcUU0ZWpTdObgzGLw4kRkPpC1+B3HwNj4VUgCLhhZgbMOBG3w/K1W+CXWUHZxB2gjIg8wcqitOYAn51Bcgeeo2kDYQN7D4juAqvxK1danxR3XoajonjMbC5dGs8oT59UuT7uT8HyICTzTrDZ6Q5biO78O4ClQb5ihWuLjMHZSRQrmuY3r+a8O7Z3Z3ze59b/bqtiydHelUuEAQjrIfUJsy/UbcPZOXDVzq6YTpvg3HnO0Z9V0bL7Sgr8a8qSUHLfwOR91b1DrWVKo82sn2FXcYPbV3xx0fZt9P6PVMR01wajKUsdwRJDfx1bDxIqpdIOmkuIBjiBhiO03HWMOBIyQcQCSeO0VWK0kkC7T3Dee4bTXFKxpU3mlm+060MFtqL4pvi79vp9zYCklOsb+iNnM8e4buPuNBUttyXhvPfwHLf7xS1Tdi2/d3e/fvXDNYX/wDe4VZ9FYXqowp7Rzb6x2jwyHhUXoPA65ErdgZoPWPr9w3cdu4Gp6RwoJJsALk8hWhwu1dOPxJbv0/J8s6Y4zG6rK1ovOMHq+uX4272xGbznVdw89vDJQftZj6hpxSGFQ5swszZkcB6K+A28y3Govphpb5NhXcGzsNSPjrNv8Bc+FWjeSzZjYwc5KCPK+lmO6/FzODddbVX6qeaCO+1/GjB/N4Od98rxwrntVT1sthyZMP9+oipjT/zaw4bYYk1pMrfPTWd77wVTqoyDviNVbebzNXCKjFRXIiUUkgAEk5ADMknYBXaeg8AMPhoIBsiijj+4oX8q5Z8k2hTi9KYZLEpG3XPyWLzhfkWCr9qutK4OwyTPEN7EagHnIzFh7o099Y01nBIvrjqx3ykIPiwo0VmJJP2kjEdy2jUjkVQN9qjSHnPCm2767D2YxcHwkMXvoB9RRRQDHSPmtFJ6rBW46ktltyGv1bHkhp9SeJhDoyN2WBU7smFjSOjZiyDX+kUlX3ecuRNtwbJhyYUAnonzVaL9k2qPqbY7cbIVW/FWqk+XLo38r0c0iC8uGJlXjqWtKvdq+d/hirri/m5Ul9FrRydxPzbeDkrb+9JOynzKCLHMHaKA4dqa06OuRMWNsnmT8p1GbHL9YtpL72631alPKh0SOjcc8ag9RJ58BztqE9i/FT5vG1jvqD0LjVQtHLfqJQFk2krndJVG9kOdt4LLcBjQCnRjTJwmIWTMp2ZAN6Hb4jIjmK9sgmV1DKQVYAqRsIOw14NpHBNDI0b2JW2am6spAKup3qykMDvBFWzoD0qEBGHnNoifMY7EY7jwUnfuOe81JoVeF8LK3ELV1F8SO69D0iYFCXAuD2wNuWQcDeQMiNpAG8AFdGBAINwcwRmCDsIramxjKElBdTmyc97JuBO8bDtyN7zSj3I3Seh8y8IzObJsBO8ruB5bDtyN7w4OZGwjaDkR3g5irfFKGF1Nx7iDwIOYPI0ljMDHL21uRsIyYdxGfhsqsu8NhVfFDR+RrsF6W17GKo11xwW3/pd3Wux/XkVR0B2gHvF606gcW+839amptAsOxJccHGf3l/7abNomceip7n/AKgVUyw+5hpw59xuKPSjCayzdRJ9qafpl9GR3UDi33mH4GtkjA2ADjz7+NPl0VOfQUd7/wBAacRaCc9uQKOCi5+8ch7jXEbC5lpwnNXpNhNFcXxU32Jt+nqRTMBt/wDTwHE1KaP0OX86YWTch2t9fgPZ3794qUwejY4zdVu3rNm3gd3cLU6kcKCSQANpOQq1tcLjTfFU1fl+TF4z0xrXUXRtU4Re7+Z/bwzfaZFNUPWkH9WDdfbYbG+qN3E57ACclTLtBEfA5M/1h6K+ztO+wuC5q13MZsFePdOdPfKp7IfmY7qnAn0n8bC3ICrF5QelQAbCwG5OUzDdxjHPj7uNvPcNA0jqiAs7EKqjaWY2AHMk1DuKuf6UXOHWrj/ll4fckej2HXXaaUAwwDXYHY7XtHFsz13sCNuqHPo1H4mdpHZ3JZ3YsxO0sxuSe8mpLTU6oq4aJgyRkmR1NxLMRZmHFFHmLy1my1yK26H9HpNIYuLDR+mfPa1wiDN3PcPeSBvqKWp7V/8AHbo31eHlxrjzpzqRn+6Q+cR9Z8v8MV6tpOYrGdTttZUyv57nVUkbwCbnkDWdHYFIIo4YhqxxqqIOCqLDv2baRHzk/sw/6rrn92M24HrTvWgHeHhCIqKLKoCgcgLD4U1w/nzyNuQCNe82eQjiCDGO9DTjGYgRozkE2GwbSdyjiSbADiRWmj8OY41ViC2ZcjYXYlnI4AsSbUA5ooooAphL81MG9CWytwEgyRvtDzCd5EQFP6SxMAkVkbYwsbEg94IzB4EbKA2niDqysLqwIYcQRYj3U10dMc43N5I7Ak2uym+pJ4gEHIecrWyFZ0fiCbpIfnUsG3awPZkA3BgDyBDC51aMfAx1ZI/pEvYbmU21oyd17Cx3FVOYBBAr/lJ6HLpTCNFkJ0u0Dnc9uyT6rbD4GxsK5OxuEeGR45VKSIxV1O0MDYg12xhcQsih12HwIINipG4gggjcQRXmPlj8m3y5Ti8Kv/FoPPUfrlUZfbAFgd4FtwsB4TgsQk8Qw8xCut/k8rEAC5JMMhOxCxJDHJGJvZWYiJxEDIzI6lXUkMpFiCDYgg7DetXUgkEWIyIORBG41MYXEx4hRFiGCSKAsM5uQABZYprZlAMlfMoMs1sFAnehfTTqQIcSSYtiPtKeyeK/Ed2z0yKQMAykMpFwQbgg7CCNteCY7BPC5SRSrDPcQQdjKRkykZhgSCMwSKk+j3SefCGyHWj3xtcrzK+qeY8b1JpV+HSRWXeHqb46ej6j2WXDgnWBKt6y7bcDuYciDtrXXde0oYcUyPirHLwJ7qhdCdMsNiLAt1Uh9ByBn7LbD8DyqxVMTUtUU04Tg8pob/LU3sF5PdD7msTS6m+zPurNINg4zmY0J5qp/KuTpoLGkDjI9msCeC+cfctzQMFGNkafdX+lLig0EOtZuyth6z5eIUece46tZTD5hmOsw2E7B9Vdg355nPbS9QmmelOGw1w8gZx6CWZr89y+JFcNpas7QjKbygiaqgdMem4AMOEa5OTyjdxEZ4+17uIrvSPpjNiroPm4fUU5ke23pd2Q5VX8PA0jBI1Z3Y2VVBZieAAzJqJVuM9Ilxa4dwviq/T7mlTkjDBIyD+1uCsh/YIws0Q/vWFw3qgle0WCjSJghaNlfF75FIZIOUTDJ5f7wZL6N2sywVRS1MqtzYZk7K6f8jvQX9HYbrZlHyucAvxjTasXfvbnlnqg1VPIr5NNXUx+NTzsmw0TDZvEzDjvUbu1ttb2uWQKpZiAqgkkmwAGZJO4WoBHH4kovmgF2OrGDsLkG1+QALG2dlNbYLDCNAgJNr3JtdmJJZjbK5YknvpDAxl265wQSLRqRYohscwc9ZiATwAUWuCSrj8V1a3A1nY6qLe2s52DfYZEk2NgpO6gEZfnZQnoRWZ+Bf8AVp4DzyNoPVGn9N8DhurQC+s2ZZvWY5s3LPYNwsBkKcUAUUUUAUUUUAzx8DG0kf0iXsNzqe0h4XsCDuIG64K+FxCyKHU5HwIINipG4gggg5ggilaYYmIxsZYwSD9Kg2tYWDqN7gAC3pAAbQtAGJjMTGVASDbrUGZNhYSKN7AAAjawAGZAFPIZQ6hlIKkAgjMEHYRRDKrqGUgqRcEbCDTKSBomLxC6kkvHkLk7XjvkGO8bGOeRuSB515VvJUuN1sVgwFxW10yCzfksnPYd9ttc7YnDvGzJIrI6khlYFWUjaCDmDyrtnDYhZFDIbqe8EEGxBBzBBBBBzBBBqpdPvJ1hdKLrOOqxIFkmUZ8g4/WL35jcRnQHMOC0vZBFOnXQC+qpOq8Zba0UliUzzIIKm9ypNiFn0F1gLYRuvXaUA1Z1GV9aK5LD2kLADaRsp50w6D4zRr2xEd4ybLMl2jbx9E8mscuGdVxHIIIJBBuCMiCNhBoDWpLR2nsTBlFM6j1b6y/da4+FLDT5k/tUaYjZ573WbhfrUszm37TXAsMqx1GDk7MssDW7MqiVAecsdmseURtzrlNrY6yipLKSzJzC+UbEr20icdzKfgbfCn6+U078MPCW3+w1VDoK4vFiMNJ/iiEjwnEZ91ZToziG7Iib6mIw7/yyGvRVprmR3Y0H8vqWpvKbww3/AFb/AOymWJ8pGIPYjiTv1mP4gfCoN+jGJGbLGo4tPAg97SCtV0AwuZJ8NGBv6+OX3LCXb4Udeb5nCsaC+X1DSPSbFT5STNqn0Vsi9xC2v41EVLjC4SPtzvKc/NhjKqeA62XVZe/q2rP6bWP+ywJERb5xvnpst+s41EN89ZEQ5DOvNtvckxhGKyisjTDaDbVEk7CCE5hnvrOMvoox50m3bkt9rCtsRpZUVosKpjRgVkkYgzSg7mIyjQ/s1yzsxewNRuJxDyMXkZnds2ZiWYniSczUp0Y6LYrSEnV4WIvs1m2IgO92OQ7tptkDXB2IdVubDMnZXunkn8kmrqYvSKedk0WHYbODTA794TdvzyFr8nfkrw+jtWaW0+L9cjzIz/dKd/tnPhq3Ir0CWQKpZiFUAkkkAADaSTsFAbk1Gx/8Qwf9QpBT+8YZh/qA5rxNm2BSTqziO2CsHqEENJ9cHNU9g5n0rC6mRJtQGssgVSzEBVBJJNgAMySdwtTPBRl265wRcWjUixVDtLDbrtYE32AKLA6xOkY+UMHP0KkFB+0YZiQj1Qc14mzblNSVAFFFFAFFFFAFFFFAFFFFAMJYGiYvELgm7x5C53sl8g3EbG5G5LrDYhZFDIbqe8EEGxBBzUg3BBzBBBpWmWIwZ1jJEQshtrA9iSwtZxxtkGGYsNoGqQM4jBHWMkR1JD2t6PYWs442tZhmLDaLqc4bHAnUcdXL6p2NbaY22ON+WYBFwt7UYXHBjqMCkoBJQ7wPSQ7HXMZjZcA2OVLYjDrIuq6hhkbHiMwRwIOYO6gM4iBZFKOqujCzKwDKQdoIORFeYdK/Ijg8QS+FY4WQ56oGvET9Um6+BsOFeiCGWPsN1ieq5s4HsyelluYXJOb1vFpJCQr3jc5BZBqkngp7Ln6pNAcwaf8AJRpPC3PUdeg9OA9Z/BYP/DaqXPAyMVdWVhtVgQR3g5iu36a4/R0M66s0Ucq8JEVx7mBoDiaiutsd5M9FS9rBRD6mvF/pstRknkb0SdkDjuml/NjQHLlFdRJ5GtEj9S575pfyapDBeS7RURuuDQn22kk+DsRQHJ6KSQACScgBmSTsAq26B8meksWRqYZ40PpzfNKOdm85h9UGuptHaHw+HFoIIoh/dxon8oFPqA8f6K+QrDx2fHSmdt8aXSLuLdt+8avdXq+j8BFBGI4Y0jjXYqKFUeArE+kI1bVvrPl5iAu+ewlVuVHM2HOkrTSbfmV+y8v5on8dwdoNALYrGqhC5s5F1RbFyONrgKL5azEC5GedJR4NnIecgkEFY1uUQjMHMDXa/pEACwsAbkr4XCJGCEFr5kkksxta7MbljYAXJOytcXjFjsDdna+qi5u1rbBuGYuxsBcXIoBaWQKpZiFUAkkkAADaSTsFMBGcRm4Kw7kIIaTgZAc1X2DmfStmtbx4RnYPPY2IKRjNFI2MfXe+dzkLCwuCxf0AUUUUAUUUUAUUUUAUUUUAUUUUAUUUUAjisKsg1XFxtG0EH1lYZqc9oIIpt87F/fJ9lZR+Cv8AwkAekaf0UA3wuNSS4VvOG1SCrrfZrIwDLfmKWkjDAhgCDkQRcEcxSWKwiSW11BI7J2MpO9WGanmCKQ+SyJ9HLcerKNfLgrghh3trmgD9GKv0TPFw1G80DgI2BQeC1nq512SI44MhVj3urW9yVgYuRe3CeZjZXUe/Vc+Cmj9LQjtP1f7xWiv3dYBegMiacdqJPsSkn+KNR8awcc//AC8vvg/8tOYMSji6OrDipB/ClaAY/Ln/AOWm98H/AJayZ5j2YVH15NU/wq1Pa0lmVRdmCjiSAPjQDXVnb0ok4gK0h8GLL/LWP0aD9JJJJyLao7isYUMPrA0fpeE9mQPyjvKfclzR8tdvo4XPBntGviD54+5QDqCBUUKiqqjYFAA9wrXE4pIwC7AXyHEngo2seQzpv1Ez9uQRj1Yxc8wXcG47kU86Vw2BSMkqvnEWLElnI4F2JYjlegEetll7A6pPXYDXI9hNi5Ha+YIzSl8Lg1jvqjzm7TE3ZvrMcza5sNg2CwpxRQBRRRQBRRRQBRRRQBRRRQBRRRQBRRRQBRRRQBRRRQBRRRQBRRRQFF6c9qqlRRQBVg6HfS+NFFAej0UUUAUUUUAUUUUAUUUUAUUUUAUUUUAUUUUB/9k="/>
          <p:cNvSpPr>
            <a:spLocks noChangeAspect="1" noChangeArrowheads="1"/>
          </p:cNvSpPr>
          <p:nvPr/>
        </p:nvSpPr>
        <p:spPr bwMode="auto">
          <a:xfrm>
            <a:off x="481013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239000" y="4821238"/>
          <a:ext cx="1503363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3" name="CS ChemDraw Drawing" r:id="rId4" imgW="1503841" imgH="1738372" progId="ChemDraw.Document.6.0">
                  <p:embed/>
                </p:oleObj>
              </mc:Choice>
              <mc:Fallback>
                <p:oleObj name="CS ChemDraw Drawing" r:id="rId4" imgW="1503841" imgH="1738372" progId="ChemDraw.Document.6.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821238"/>
                        <a:ext cx="1503363" cy="173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235825" y="2743200"/>
          <a:ext cx="1506538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4" name="CS ChemDraw Drawing" r:id="rId6" imgW="1506810" imgH="1793439" progId="ChemDraw.Document.6.0">
                  <p:embed/>
                </p:oleObj>
              </mc:Choice>
              <mc:Fallback>
                <p:oleObj name="CS ChemDraw Drawing" r:id="rId6" imgW="1506810" imgH="1793439" progId="ChemDraw.Document.6.0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743200"/>
                        <a:ext cx="1506538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81000" y="5257800"/>
          <a:ext cx="1785938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5" name="CS ChemDraw Drawing" r:id="rId8" imgW="1785659" imgH="1421740" progId="ChemDraw.Document.6.0">
                  <p:embed/>
                </p:oleObj>
              </mc:Choice>
              <mc:Fallback>
                <p:oleObj name="CS ChemDraw Drawing" r:id="rId8" imgW="1785659" imgH="1421740" progId="ChemDraw.Document.6.0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257800"/>
                        <a:ext cx="1785938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660650" y="3276600"/>
          <a:ext cx="1852613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6" name="CS ChemDraw Drawing" r:id="rId10" imgW="1852874" imgH="1759697" progId="ChemDraw.Document.6.0">
                  <p:embed/>
                </p:oleObj>
              </mc:Choice>
              <mc:Fallback>
                <p:oleObj name="CS ChemDraw Drawing" r:id="rId10" imgW="1852874" imgH="1759697" progId="ChemDraw.Document.6.0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3276600"/>
                        <a:ext cx="1852613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008563" y="3276600"/>
          <a:ext cx="1731962" cy="18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7" name="CS ChemDraw Drawing" r:id="rId12" imgW="1732481" imgH="1867940" progId="ChemDraw.Document.6.0">
                  <p:embed/>
                </p:oleObj>
              </mc:Choice>
              <mc:Fallback>
                <p:oleObj name="CS ChemDraw Drawing" r:id="rId12" imgW="1732481" imgH="1867940" progId="ChemDraw.Document.6.0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3" y="3276600"/>
                        <a:ext cx="1731962" cy="186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659063" y="5257800"/>
          <a:ext cx="1911350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8" name="CS ChemDraw Drawing" r:id="rId14" imgW="1910641" imgH="1480856" progId="ChemDraw.Document.6.0">
                  <p:embed/>
                </p:oleObj>
              </mc:Choice>
              <mc:Fallback>
                <p:oleObj name="CS ChemDraw Drawing" r:id="rId14" imgW="1910641" imgH="1480856" progId="ChemDraw.Document.6.0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5257800"/>
                        <a:ext cx="1911350" cy="148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81000" y="3276600"/>
          <a:ext cx="17843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9" name="CS ChemDraw Drawing" r:id="rId16" imgW="1784309" imgH="1685195" progId="ChemDraw.Document.6.0">
                  <p:embed/>
                </p:oleObj>
              </mc:Choice>
              <mc:Fallback>
                <p:oleObj name="CS ChemDraw Drawing" r:id="rId16" imgW="1784309" imgH="1685195" progId="ChemDraw.Document.6.0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76600"/>
                        <a:ext cx="1784350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062538" y="5257800"/>
          <a:ext cx="1684337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0" name="CS ChemDraw Drawing" r:id="rId18" imgW="1683621" imgH="1301080" progId="ChemDraw.Document.6.0">
                  <p:embed/>
                </p:oleObj>
              </mc:Choice>
              <mc:Fallback>
                <p:oleObj name="CS ChemDraw Drawing" r:id="rId18" imgW="1683621" imgH="1301080" progId="ChemDraw.Document.6.0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538" y="5257800"/>
                        <a:ext cx="1684337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5D54CD-8FD1-4FA0-BD71-596366CEE71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1000"/>
    </mc:Choice>
    <mc:Fallback>
      <p:transition advClick="0" advTm="3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Carbon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Carbon</a:t>
            </a:r>
          </a:p>
          <a:p>
            <a:pPr lvl="1" eaLnBrk="1" hangingPunct="1"/>
            <a:r>
              <a:rPr lang="en-US" altLang="en-US" sz="2000" dirty="0" smtClean="0"/>
              <a:t>First identified as an element in 1789</a:t>
            </a:r>
          </a:p>
          <a:p>
            <a:pPr lvl="2" eaLnBrk="1" hangingPunct="1"/>
            <a:endParaRPr lang="en-US" altLang="en-US" sz="1600" dirty="0" smtClean="0"/>
          </a:p>
          <a:p>
            <a:pPr lvl="3" eaLnBrk="1" hangingPunct="1"/>
            <a:endParaRPr lang="en-US" altLang="en-US" sz="1200" dirty="0" smtClean="0"/>
          </a:p>
          <a:p>
            <a:pPr lvl="1" eaLnBrk="1" hangingPunct="1"/>
            <a:r>
              <a:rPr lang="en-US" altLang="en-US" sz="2000" dirty="0" smtClean="0"/>
              <a:t>Named </a:t>
            </a:r>
            <a:r>
              <a:rPr lang="en-US" altLang="en-US" sz="2000" dirty="0" smtClean="0"/>
              <a:t>after </a:t>
            </a:r>
            <a:r>
              <a:rPr lang="en-US" altLang="en-US" sz="2000" i="1" dirty="0" smtClean="0"/>
              <a:t>carbo</a:t>
            </a:r>
            <a:r>
              <a:rPr lang="en-US" altLang="en-US" sz="2000" dirty="0" smtClean="0"/>
              <a:t> Lt. “coal”</a:t>
            </a:r>
          </a:p>
          <a:p>
            <a:pPr eaLnBrk="1" hangingPunct="1"/>
            <a:r>
              <a:rPr lang="en-US" altLang="en-US" sz="2400" dirty="0" smtClean="0"/>
              <a:t>Nature of carbon atoms</a:t>
            </a:r>
          </a:p>
          <a:p>
            <a:pPr lvl="1" eaLnBrk="1" hangingPunct="1"/>
            <a:r>
              <a:rPr lang="en-US" altLang="en-US" sz="2400" dirty="0" smtClean="0"/>
              <a:t>4 Covalent </a:t>
            </a:r>
            <a:r>
              <a:rPr lang="en-US" altLang="en-US" sz="2400" dirty="0" smtClean="0"/>
              <a:t>bonds</a:t>
            </a:r>
          </a:p>
          <a:p>
            <a:pPr lvl="2" eaLnBrk="1" hangingPunct="1"/>
            <a:endParaRPr lang="en-US" altLang="en-US" sz="2000" dirty="0" smtClean="0"/>
          </a:p>
          <a:p>
            <a:pPr lvl="1" eaLnBrk="1" hangingPunct="1"/>
            <a:r>
              <a:rPr lang="en-US" altLang="en-US" sz="2400" dirty="0" smtClean="0"/>
              <a:t>Medium electronegativity</a:t>
            </a:r>
          </a:p>
          <a:p>
            <a:pPr lvl="2" eaLnBrk="1" hangingPunct="1"/>
            <a:endParaRPr lang="en-US" altLang="en-US" sz="2000" dirty="0" smtClean="0"/>
          </a:p>
          <a:p>
            <a:pPr lvl="1" eaLnBrk="1" hangingPunct="1"/>
            <a:r>
              <a:rPr lang="en-US" altLang="en-US" sz="2400" dirty="0" smtClean="0"/>
              <a:t>Forms </a:t>
            </a:r>
            <a:r>
              <a:rPr lang="en-US" altLang="en-US" sz="2400" dirty="0" smtClean="0"/>
              <a:t>a variety of </a:t>
            </a:r>
            <a:r>
              <a:rPr lang="en-US" altLang="en-US" sz="2400" dirty="0" smtClean="0"/>
              <a:t>structures</a:t>
            </a:r>
            <a:endParaRPr lang="en-US" altLang="en-US" sz="2400" dirty="0" smtClean="0"/>
          </a:p>
        </p:txBody>
      </p:sp>
      <p:pic>
        <p:nvPicPr>
          <p:cNvPr id="15368" name="Picture 20" descr="Antoine lavoisier 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62150"/>
            <a:ext cx="14605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F32A8B-96F7-4871-A898-BA85F4A4769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7000"/>
    </mc:Choice>
    <mc:Fallback>
      <p:transition advTm="8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Structure of Molecules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580312" cy="4687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Organic compounds are made up of atoms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Atoms are chemically bonded together to form molecules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The </a:t>
            </a:r>
            <a:r>
              <a:rPr lang="en-US" altLang="en-US" sz="2000" dirty="0" smtClean="0"/>
              <a:t>nature of the atoms determine a molecule’s properties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600" dirty="0" smtClean="0"/>
          </a:p>
          <a:p>
            <a:pPr lvl="2" eaLnBrk="1" hangingPunct="1">
              <a:lnSpc>
                <a:spcPct val="90000"/>
              </a:lnSpc>
            </a:pPr>
            <a:endParaRPr lang="en-US" altLang="en-US" sz="1600" dirty="0" smtClean="0"/>
          </a:p>
          <a:p>
            <a:pPr lvl="2" eaLnBrk="1" hangingPunct="1">
              <a:lnSpc>
                <a:spcPct val="90000"/>
              </a:lnSpc>
            </a:pPr>
            <a:endParaRPr lang="en-US" altLang="en-US" sz="1600" dirty="0" smtClean="0"/>
          </a:p>
          <a:p>
            <a:pPr lvl="2" eaLnBrk="1" hangingPunct="1">
              <a:lnSpc>
                <a:spcPct val="90000"/>
              </a:lnSpc>
            </a:pPr>
            <a:endParaRPr lang="en-US" altLang="en-US" sz="1600" dirty="0" smtClean="0"/>
          </a:p>
          <a:p>
            <a:pPr lvl="2" eaLnBrk="1" hangingPunct="1">
              <a:lnSpc>
                <a:spcPct val="90000"/>
              </a:lnSpc>
            </a:pPr>
            <a:endParaRPr lang="en-US" altLang="en-US" sz="1600" dirty="0" smtClean="0"/>
          </a:p>
          <a:p>
            <a:pPr lvl="2" eaLnBrk="1" hangingPunct="1">
              <a:lnSpc>
                <a:spcPct val="90000"/>
              </a:lnSpc>
            </a:pPr>
            <a:endParaRPr lang="en-US" altLang="en-US" sz="1600" dirty="0" smtClean="0"/>
          </a:p>
          <a:p>
            <a:pPr lvl="2" eaLnBrk="1" hangingPunct="1">
              <a:lnSpc>
                <a:spcPct val="90000"/>
              </a:lnSpc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Organic reactions involve breaking or forming atomic bonds</a:t>
            </a:r>
            <a:endParaRPr lang="en-US" alt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Understanding atomic structure is key to understanding organic molecules</a:t>
            </a: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5117D7-7315-4A39-B2C2-924323071FC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7000"/>
    </mc:Choice>
    <mc:Fallback>
      <p:transition advTm="7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of Atoms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5065712" cy="4687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Atomic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Positively charged nucleus 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2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Negatively </a:t>
            </a:r>
            <a:r>
              <a:rPr lang="en-US" altLang="en-US" sz="2400" dirty="0" smtClean="0"/>
              <a:t>charged electrons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2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Individual </a:t>
            </a:r>
            <a:r>
              <a:rPr lang="en-US" altLang="en-US" sz="2400" dirty="0" smtClean="0"/>
              <a:t>atoms are overall neutral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Ions are an </a:t>
            </a:r>
            <a:r>
              <a:rPr lang="en-US" altLang="en-US" sz="2000" dirty="0" smtClean="0"/>
              <a:t>exception</a:t>
            </a:r>
            <a:endParaRPr lang="en-US" altLang="en-US" sz="2000" dirty="0" smtClean="0"/>
          </a:p>
        </p:txBody>
      </p:sp>
      <p:graphicFrame>
        <p:nvGraphicFramePr>
          <p:cNvPr id="19461" name="Object 1"/>
          <p:cNvGraphicFramePr>
            <a:graphicFrameLocks noChangeAspect="1"/>
          </p:cNvGraphicFramePr>
          <p:nvPr/>
        </p:nvGraphicFramePr>
        <p:xfrm>
          <a:off x="7369175" y="4013200"/>
          <a:ext cx="5794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6" name="CS ChemDraw Drawing" r:id="rId4" imgW="526925" imgH="496408" progId="ChemDraw.Document.6.0">
                  <p:embed/>
                </p:oleObj>
              </mc:Choice>
              <mc:Fallback>
                <p:oleObj name="CS ChemDraw Drawing" r:id="rId4" imgW="526925" imgH="49640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9175" y="4013200"/>
                        <a:ext cx="5794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8631D4-64C9-46CF-9380-68AA357D109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19467" name="Picture 22" descr="http://chemed.chem.purdue.edu/genchem/history/gifs/sec3_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120173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TextBox 1"/>
          <p:cNvSpPr txBox="1">
            <a:spLocks noChangeArrowheads="1"/>
          </p:cNvSpPr>
          <p:nvPr/>
        </p:nvSpPr>
        <p:spPr bwMode="auto">
          <a:xfrm>
            <a:off x="-57150" y="4038600"/>
            <a:ext cx="1292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Jöns Jakob Berzelius also first proposed the idea that atoms carry an electric charge.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324600" y="2857500"/>
          <a:ext cx="2665413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7" name="CS ChemDraw Drawing" r:id="rId7" imgW="2427308" imgH="2602700" progId="ChemDraw.Document.6.0">
                  <p:embed/>
                </p:oleObj>
              </mc:Choice>
              <mc:Fallback>
                <p:oleObj name="CS ChemDraw Drawing" r:id="rId7" imgW="2427308" imgH="260270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857500"/>
                        <a:ext cx="2665413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6000"/>
    </mc:Choice>
    <mc:Fallback>
      <p:transition advTm="8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2004:Templates:Presentations:Designs:Blends</Template>
  <TotalTime>44841</TotalTime>
  <Words>1899</Words>
  <Application>Microsoft Office PowerPoint</Application>
  <PresentationFormat>On-screen Show (4:3)</PresentationFormat>
  <Paragraphs>614</Paragraphs>
  <Slides>58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Blends</vt:lpstr>
      <vt:lpstr>CS ChemDraw Drawing</vt:lpstr>
      <vt:lpstr>Chapter 1: Structure and Bonding</vt:lpstr>
      <vt:lpstr>Outline</vt:lpstr>
      <vt:lpstr>What is Organic Chemistry?</vt:lpstr>
      <vt:lpstr>Modern Organic Chemistry</vt:lpstr>
      <vt:lpstr>Organic Compounds</vt:lpstr>
      <vt:lpstr>Organic Compounds</vt:lpstr>
      <vt:lpstr>Carbon</vt:lpstr>
      <vt:lpstr>Structure of Molecules</vt:lpstr>
      <vt:lpstr>Properties of Atoms</vt:lpstr>
      <vt:lpstr>Atomic Nucleus</vt:lpstr>
      <vt:lpstr>Atomic Orbitals</vt:lpstr>
      <vt:lpstr>Atomic Orbitals</vt:lpstr>
      <vt:lpstr>Atomic Orbitals</vt:lpstr>
      <vt:lpstr>Atomic Orbitals</vt:lpstr>
      <vt:lpstr>Electron Configurations</vt:lpstr>
      <vt:lpstr>Aufbau Principle</vt:lpstr>
      <vt:lpstr>Hund’s Rule</vt:lpstr>
      <vt:lpstr>Pauli Exclusion Principle</vt:lpstr>
      <vt:lpstr>Filling Electron Shells</vt:lpstr>
      <vt:lpstr>Filling Electron Shells</vt:lpstr>
      <vt:lpstr>Quantum Numbers</vt:lpstr>
      <vt:lpstr>Example: Oxygen</vt:lpstr>
      <vt:lpstr>Quantum Numbers and Electron Shells</vt:lpstr>
      <vt:lpstr>Chemical Bonding</vt:lpstr>
      <vt:lpstr>Chemical Bonding</vt:lpstr>
      <vt:lpstr>Valencey</vt:lpstr>
      <vt:lpstr>Valence Bond Theory</vt:lpstr>
      <vt:lpstr>Energy Diagram</vt:lpstr>
      <vt:lpstr>Lewis Dot Structures</vt:lpstr>
      <vt:lpstr>Lewis Dot Structures</vt:lpstr>
      <vt:lpstr>Lewis Dot Structures</vt:lpstr>
      <vt:lpstr>Lewis Dot Structures</vt:lpstr>
      <vt:lpstr>Molecular Orbital Theory (MOT)</vt:lpstr>
      <vt:lpstr>Molecular Orbital Theory (MOT)</vt:lpstr>
      <vt:lpstr>Nature of Chemical Bonds</vt:lpstr>
      <vt:lpstr>Nature of Chemical Bonds</vt:lpstr>
      <vt:lpstr>Types of Chemical Bonds</vt:lpstr>
      <vt:lpstr>The H2 Molecule</vt:lpstr>
      <vt:lpstr>Hybrid Orbitals</vt:lpstr>
      <vt:lpstr>Hybridization: sp3 Orbitals</vt:lpstr>
      <vt:lpstr>Methane, a sp3 carbon</vt:lpstr>
      <vt:lpstr>Ethane: sp3-sp3 Bonding</vt:lpstr>
      <vt:lpstr>sp2 Hybridization</vt:lpstr>
      <vt:lpstr>Ethylene: C-C Double Bonds</vt:lpstr>
      <vt:lpstr>sp Hybridization</vt:lpstr>
      <vt:lpstr>Acetylene: C-C Triple Bonds</vt:lpstr>
      <vt:lpstr>Carbon Hybridization</vt:lpstr>
      <vt:lpstr>Hybridization of non-C Atoms</vt:lpstr>
      <vt:lpstr>Hybridization of non-C Atoms</vt:lpstr>
      <vt:lpstr>Hybridization of non-C Atoms</vt:lpstr>
      <vt:lpstr>Hybridization of non-C Atoms</vt:lpstr>
      <vt:lpstr>Hybridization of non-C Atoms</vt:lpstr>
      <vt:lpstr>Hybridization of non-C Atoms</vt:lpstr>
      <vt:lpstr>Drawing Molecules</vt:lpstr>
      <vt:lpstr>Drawing Molecules</vt:lpstr>
      <vt:lpstr>Drawing Molecules</vt:lpstr>
      <vt:lpstr>Drawing Molecules</vt:lpstr>
      <vt:lpstr>Review</vt:lpstr>
    </vt:vector>
  </TitlesOfParts>
  <Company>Chris Knudtson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Structure and Bonding</dc:title>
  <dc:creator>Chris Knudtson</dc:creator>
  <cp:lastModifiedBy>Snocrash</cp:lastModifiedBy>
  <cp:revision>342</cp:revision>
  <dcterms:created xsi:type="dcterms:W3CDTF">2011-08-24T16:56:38Z</dcterms:created>
  <dcterms:modified xsi:type="dcterms:W3CDTF">2015-07-16T16:28:45Z</dcterms:modified>
</cp:coreProperties>
</file>